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3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4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5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6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3"/>
  </p:notesMasterIdLst>
  <p:handoutMasterIdLst>
    <p:handoutMasterId r:id="rId54"/>
  </p:handoutMasterIdLst>
  <p:sldIdLst>
    <p:sldId id="409" r:id="rId3"/>
    <p:sldId id="451" r:id="rId4"/>
    <p:sldId id="1679" r:id="rId5"/>
    <p:sldId id="1626" r:id="rId6"/>
    <p:sldId id="1627" r:id="rId7"/>
    <p:sldId id="1683" r:id="rId8"/>
    <p:sldId id="1809" r:id="rId9"/>
    <p:sldId id="1808" r:id="rId10"/>
    <p:sldId id="1811" r:id="rId11"/>
    <p:sldId id="1680" r:id="rId12"/>
    <p:sldId id="1681" r:id="rId13"/>
    <p:sldId id="1687" r:id="rId14"/>
    <p:sldId id="1684" r:id="rId15"/>
    <p:sldId id="1686" r:id="rId16"/>
    <p:sldId id="1688" r:id="rId17"/>
    <p:sldId id="1690" r:id="rId18"/>
    <p:sldId id="1689" r:id="rId19"/>
    <p:sldId id="1414" r:id="rId20"/>
    <p:sldId id="1805" r:id="rId21"/>
    <p:sldId id="1806" r:id="rId22"/>
    <p:sldId id="1810" r:id="rId23"/>
    <p:sldId id="1586" r:id="rId24"/>
    <p:sldId id="1597" r:id="rId25"/>
    <p:sldId id="1598" r:id="rId26"/>
    <p:sldId id="1600" r:id="rId27"/>
    <p:sldId id="1674" r:id="rId28"/>
    <p:sldId id="1583" r:id="rId29"/>
    <p:sldId id="1386" r:id="rId30"/>
    <p:sldId id="1588" r:id="rId31"/>
    <p:sldId id="1389" r:id="rId32"/>
    <p:sldId id="470" r:id="rId33"/>
    <p:sldId id="469" r:id="rId34"/>
    <p:sldId id="1596" r:id="rId35"/>
    <p:sldId id="1371" r:id="rId36"/>
    <p:sldId id="1369" r:id="rId37"/>
    <p:sldId id="1405" r:id="rId38"/>
    <p:sldId id="1406" r:id="rId39"/>
    <p:sldId id="1410" r:id="rId40"/>
    <p:sldId id="1593" r:id="rId41"/>
    <p:sldId id="447" r:id="rId42"/>
    <p:sldId id="1499" r:id="rId43"/>
    <p:sldId id="1503" r:id="rId44"/>
    <p:sldId id="1500" r:id="rId45"/>
    <p:sldId id="1501" r:id="rId46"/>
    <p:sldId id="1502" r:id="rId47"/>
    <p:sldId id="1504" r:id="rId48"/>
    <p:sldId id="1594" r:id="rId49"/>
    <p:sldId id="1506" r:id="rId50"/>
    <p:sldId id="1412" r:id="rId51"/>
    <p:sldId id="1413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4520"/>
    <a:srgbClr val="6366AD"/>
    <a:srgbClr val="9B9DCB"/>
    <a:srgbClr val="2A3753"/>
    <a:srgbClr val="6D6F7B"/>
    <a:srgbClr val="38456F"/>
    <a:srgbClr val="1D2E5A"/>
    <a:srgbClr val="C7AE8F"/>
    <a:srgbClr val="68617A"/>
    <a:srgbClr val="DED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0" autoAdjust="0"/>
    <p:restoredTop sz="86430" autoAdjust="0"/>
  </p:normalViewPr>
  <p:slideViewPr>
    <p:cSldViewPr snapToGrid="0">
      <p:cViewPr varScale="1">
        <p:scale>
          <a:sx n="76" d="100"/>
          <a:sy n="76" d="100"/>
        </p:scale>
        <p:origin x="594" y="72"/>
      </p:cViewPr>
      <p:guideLst>
        <p:guide orient="horz" pos="2205"/>
        <p:guide pos="3863"/>
      </p:guideLst>
    </p:cSldViewPr>
  </p:slideViewPr>
  <p:outlineViewPr>
    <p:cViewPr>
      <p:scale>
        <a:sx n="33" d="100"/>
        <a:sy n="33" d="100"/>
      </p:scale>
      <p:origin x="0" y="-563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2" d="100"/>
        <a:sy n="112" d="100"/>
      </p:scale>
      <p:origin x="0" y="-2976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" panose="02020700000000000000" charset="-122"/>
              <a:ea typeface="思源宋体" panose="020207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" panose="02020700000000000000" charset="-122"/>
              </a:rPr>
              <a:t>2025/5/21</a:t>
            </a:fld>
            <a:endParaRPr lang="zh-CN" altLang="en-US">
              <a:latin typeface="思源宋体" panose="020207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" panose="02020700000000000000" charset="-122"/>
              <a:ea typeface="思源宋体" panose="020207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" panose="02020700000000000000" charset="-122"/>
              </a:rPr>
              <a:t>‹#›</a:t>
            </a:fld>
            <a:endParaRPr lang="zh-CN" altLang="en-US">
              <a:latin typeface="思源宋体" panose="020207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077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22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5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0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994F3-1FCB-51B4-EC94-CDC930390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F23E795-E56F-C565-5977-D4EA6141A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B2BCF44-2B65-6B9B-9CB9-4F6CD6F5D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8578C88-32B1-485A-38B4-77F2925F6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7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9ACA9-26A8-1C63-C4FD-CE04F3F46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8C1FF81-A935-6394-DF91-3A6A26706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FB75B6B-0D7A-52CC-BF72-06EE8BD7A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0B3908-53EC-9E48-76A9-0A347E028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54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88794-28FE-2198-1BF7-6399A0C12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183CE06-05EF-4C80-D5BF-90FEA12EE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14A5012-6DFE-1726-9D33-FEB8C4B11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02CD8E-1ACF-8606-F1C3-7D785F17B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27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87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hyperlink" Target="http://www.1ppt.com/moban/" TargetMode="External"/><Relationship Id="rId4" Type="http://schemas.openxmlformats.org/officeDocument/2006/relationships/tags" Target="../tags/tag39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6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61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5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Arial" panose="020B0604020202020204" pitchFamily="34" charset="0"/>
                <a:ea typeface="思源宋体" panose="02020700000000000000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Arial" panose="020B0604020202020204" pitchFamily="34" charset="0"/>
                <a:ea typeface="思源宋体" panose="02020700000000000000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Arial" panose="020B0604020202020204" pitchFamily="34" charset="0"/>
                <a:ea typeface="思源宋体" panose="02020700000000000000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Arial" panose="020B0604020202020204" pitchFamily="34" charset="0"/>
                <a:ea typeface="思源宋体" panose="02020700000000000000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B0604020202020204" pitchFamily="34" charset="0"/>
                <a:ea typeface="思源宋体" panose="020207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B0604020202020204" pitchFamily="34" charset="0"/>
                <a:ea typeface="思源宋体" panose="020207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447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23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" panose="020207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" panose="020207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" panose="020207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57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g/g-682a9aeaac288191ba430a240c2cf8c5-wei-ke-cheng-she-ji-xiao-bang-shou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-powerpoint-templates-design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-powerpoint-templates-design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Relationship Id="rId4" Type="http://schemas.openxmlformats.org/officeDocument/2006/relationships/hyperlink" Target="https://www.yppp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elo.ai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napkin.ai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craft.ai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plexity.ai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命名 -1_WPS图片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116" y="0"/>
            <a:ext cx="12310607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59493" y="590617"/>
            <a:ext cx="7703857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TW" altLang="en-US" sz="8000" b="1" dirty="0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教材斷捨離</a:t>
            </a:r>
            <a:endParaRPr lang="zh-CN" altLang="en-US" sz="8000" b="1" dirty="0">
              <a:solidFill>
                <a:srgbClr val="F8F8F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72453" y="1889260"/>
            <a:ext cx="409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u="sng" dirty="0">
                <a:solidFill>
                  <a:schemeClr val="bg1">
                    <a:alpha val="64000"/>
                  </a:schemeClr>
                </a:solidFill>
                <a:cs typeface="+mn-ea"/>
                <a:sym typeface="+mn-lt"/>
              </a:rPr>
              <a:t>教材，越短越困難</a:t>
            </a:r>
            <a:endParaRPr lang="en-US" altLang="zh-TW" sz="2400" u="sng" dirty="0">
              <a:solidFill>
                <a:schemeClr val="bg1">
                  <a:alpha val="64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10971" y="4965055"/>
            <a:ext cx="146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dirty="0">
                <a:solidFill>
                  <a:schemeClr val="bg1">
                    <a:alpha val="85000"/>
                  </a:schemeClr>
                </a:solidFill>
                <a:cs typeface="+mn-ea"/>
                <a:sym typeface="+mn-lt"/>
              </a:rPr>
              <a:t>陳怡瑄</a:t>
            </a:r>
            <a:endParaRPr lang="zh-CN" altLang="en-US" sz="2400" dirty="0">
              <a:solidFill>
                <a:schemeClr val="bg1">
                  <a:alpha val="8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7864996" y="5494010"/>
            <a:ext cx="553085" cy="8890"/>
          </a:xfrm>
          <a:prstGeom prst="line">
            <a:avLst/>
          </a:prstGeom>
          <a:ln w="19050">
            <a:solidFill>
              <a:schemeClr val="bg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057911" y="5583545"/>
            <a:ext cx="216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200" dirty="0">
                <a:solidFill>
                  <a:schemeClr val="bg1">
                    <a:alpha val="85000"/>
                  </a:schemeClr>
                </a:solidFill>
                <a:cs typeface="+mn-ea"/>
                <a:sym typeface="+mn-lt"/>
              </a:rPr>
              <a:t>千里老師</a:t>
            </a:r>
            <a:endParaRPr lang="zh-CN" altLang="en-US" sz="3200" dirty="0">
              <a:solidFill>
                <a:schemeClr val="bg1">
                  <a:alpha val="8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8618567-9975-2C65-8048-35F835AB832D}"/>
              </a:ext>
            </a:extLst>
          </p:cNvPr>
          <p:cNvSpPr txBox="1"/>
          <p:nvPr/>
        </p:nvSpPr>
        <p:spPr>
          <a:xfrm>
            <a:off x="3922855" y="2383683"/>
            <a:ext cx="7538895" cy="140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TW" altLang="en-US" sz="4000" b="1" dirty="0">
                <a:solidFill>
                  <a:schemeClr val="bg1">
                    <a:lumMod val="85000"/>
                  </a:schemeClr>
                </a:solidFill>
                <a:latin typeface="思源黑体 CN Medium"/>
              </a:rPr>
              <a:t>微課程數位教材簡報設計</a:t>
            </a:r>
            <a:endParaRPr lang="en-US" altLang="zh-TW" sz="4000" b="1" dirty="0">
              <a:solidFill>
                <a:schemeClr val="bg1">
                  <a:lumMod val="85000"/>
                </a:schemeClr>
              </a:solidFill>
              <a:latin typeface="思源黑体 CN Medium"/>
            </a:endParaRPr>
          </a:p>
          <a:p>
            <a:pPr algn="dist">
              <a:lnSpc>
                <a:spcPct val="110000"/>
              </a:lnSpc>
            </a:pPr>
            <a:r>
              <a:rPr lang="zh-TW" altLang="en-US" sz="4000" b="1" dirty="0">
                <a:solidFill>
                  <a:schemeClr val="bg1">
                    <a:lumMod val="85000"/>
                  </a:schemeClr>
                </a:solidFill>
                <a:latin typeface="思源黑体 CN Medium"/>
              </a:rPr>
              <a:t>與</a:t>
            </a:r>
            <a:r>
              <a:rPr lang="en-US" altLang="zh-TW" sz="4000" b="1" dirty="0">
                <a:solidFill>
                  <a:schemeClr val="bg1">
                    <a:lumMod val="85000"/>
                  </a:schemeClr>
                </a:solidFill>
                <a:latin typeface="思源黑体 CN Medium"/>
              </a:rPr>
              <a:t>AI</a:t>
            </a:r>
            <a:r>
              <a:rPr lang="zh-TW" altLang="en-US" sz="4000" b="1" dirty="0">
                <a:solidFill>
                  <a:schemeClr val="bg1">
                    <a:lumMod val="85000"/>
                  </a:schemeClr>
                </a:solidFill>
                <a:latin typeface="思源黑体 CN Medium"/>
              </a:rPr>
              <a:t>應用</a:t>
            </a:r>
            <a:endParaRPr lang="zh-CN" altLang="en-US" sz="4000" b="1" dirty="0">
              <a:solidFill>
                <a:schemeClr val="bg1">
                  <a:lumMod val="85000"/>
                </a:schemeClr>
              </a:solidFill>
              <a:latin typeface="思源黑体 CN Medium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971FF0-B559-E1FB-3312-46A8F0E4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50" y="1979332"/>
            <a:ext cx="6637120" cy="46094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813E7-C246-45D4-DCFD-47EDA401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EB43FCB-BA26-6165-72C3-A596EF06C995}"/>
              </a:ext>
            </a:extLst>
          </p:cNvPr>
          <p:cNvSpPr/>
          <p:nvPr/>
        </p:nvSpPr>
        <p:spPr>
          <a:xfrm>
            <a:off x="5343470" y="1596587"/>
            <a:ext cx="4530207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01</a:t>
            </a:r>
            <a:r>
              <a:rPr lang="zh-TW" altLang="en-US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 結構性思考與設計</a:t>
            </a:r>
            <a:endParaRPr lang="en-US" altLang="zh-CN" sz="3600" b="1" dirty="0">
              <a:solidFill>
                <a:srgbClr val="E94520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95F10C-0B79-FAF0-5586-5BA8C268EF29}"/>
              </a:ext>
            </a:extLst>
          </p:cNvPr>
          <p:cNvSpPr/>
          <p:nvPr/>
        </p:nvSpPr>
        <p:spPr>
          <a:xfrm>
            <a:off x="5343470" y="2519805"/>
            <a:ext cx="3145213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02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 教材斷捨離</a:t>
            </a:r>
            <a:endParaRPr lang="en-US" altLang="zh-CN" sz="3600" b="1" dirty="0">
              <a:solidFill>
                <a:srgbClr val="6366AD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FBE7FE2-EBE6-8AAA-BA8D-25D98F85193A}"/>
              </a:ext>
            </a:extLst>
          </p:cNvPr>
          <p:cNvSpPr/>
          <p:nvPr/>
        </p:nvSpPr>
        <p:spPr>
          <a:xfrm>
            <a:off x="5343470" y="3434504"/>
            <a:ext cx="5495215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03 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運用</a:t>
            </a:r>
            <a:r>
              <a:rPr lang="en-US" altLang="zh-TW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AI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工具來輔助排版</a:t>
            </a:r>
            <a:endParaRPr lang="en-US" altLang="zh-CN" sz="3600" b="1" dirty="0">
              <a:solidFill>
                <a:srgbClr val="6366AD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11" name="TextBox 148">
            <a:extLst>
              <a:ext uri="{FF2B5EF4-FFF2-40B4-BE49-F238E27FC236}">
                <a16:creationId xmlns:a16="http://schemas.microsoft.com/office/drawing/2014/main" id="{B2E6247E-43FF-ACD1-289B-97CEED21C3E9}"/>
              </a:ext>
            </a:extLst>
          </p:cNvPr>
          <p:cNvSpPr txBox="1"/>
          <p:nvPr/>
        </p:nvSpPr>
        <p:spPr>
          <a:xfrm>
            <a:off x="2592997" y="1633982"/>
            <a:ext cx="1761031" cy="840419"/>
          </a:xfrm>
          <a:prstGeom prst="rect">
            <a:avLst/>
          </a:prstGeom>
          <a:noFill/>
        </p:spPr>
        <p:txBody>
          <a:bodyPr vert="horz" wrap="square" lIns="63560" tIns="31780" rIns="63560" bIns="317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600" b="1" cap="all" spc="209" dirty="0">
                <a:solidFill>
                  <a:srgbClr val="6366A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目錄</a:t>
            </a:r>
            <a:endParaRPr lang="en-US" altLang="zh-CN" sz="4600" b="1" cap="all" spc="209" dirty="0">
              <a:solidFill>
                <a:srgbClr val="6366AD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48">
            <a:extLst>
              <a:ext uri="{FF2B5EF4-FFF2-40B4-BE49-F238E27FC236}">
                <a16:creationId xmlns:a16="http://schemas.microsoft.com/office/drawing/2014/main" id="{6B377371-12BF-9925-C422-E5F50B3365BF}"/>
              </a:ext>
            </a:extLst>
          </p:cNvPr>
          <p:cNvSpPr txBox="1"/>
          <p:nvPr/>
        </p:nvSpPr>
        <p:spPr>
          <a:xfrm>
            <a:off x="2592997" y="2393839"/>
            <a:ext cx="2380414" cy="584003"/>
          </a:xfrm>
          <a:prstGeom prst="rect">
            <a:avLst/>
          </a:prstGeom>
          <a:noFill/>
        </p:spPr>
        <p:txBody>
          <a:bodyPr vert="horz" wrap="square" lIns="63560" tIns="31780" rIns="63560" bIns="317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100" b="1" dirty="0">
                <a:solidFill>
                  <a:srgbClr val="6366A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CONTENTS</a:t>
            </a:r>
          </a:p>
        </p:txBody>
      </p:sp>
      <p:sp>
        <p:nvSpPr>
          <p:cNvPr id="13" name="椭圆 76">
            <a:extLst>
              <a:ext uri="{FF2B5EF4-FFF2-40B4-BE49-F238E27FC236}">
                <a16:creationId xmlns:a16="http://schemas.microsoft.com/office/drawing/2014/main" id="{A9F7A1EC-EF29-3C6A-ABA6-8AE702E6A262}"/>
              </a:ext>
            </a:extLst>
          </p:cNvPr>
          <p:cNvSpPr/>
          <p:nvPr/>
        </p:nvSpPr>
        <p:spPr>
          <a:xfrm>
            <a:off x="-5718437" y="3091324"/>
            <a:ext cx="9289030" cy="7488832"/>
          </a:xfrm>
          <a:prstGeom prst="ellipse">
            <a:avLst/>
          </a:prstGeom>
          <a:solidFill>
            <a:srgbClr val="3992D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78">
            <a:extLst>
              <a:ext uri="{FF2B5EF4-FFF2-40B4-BE49-F238E27FC236}">
                <a16:creationId xmlns:a16="http://schemas.microsoft.com/office/drawing/2014/main" id="{DFFC80C5-3ACE-CF2E-9924-F05967F77F21}"/>
              </a:ext>
            </a:extLst>
          </p:cNvPr>
          <p:cNvSpPr/>
          <p:nvPr/>
        </p:nvSpPr>
        <p:spPr>
          <a:xfrm>
            <a:off x="-3058436" y="4107121"/>
            <a:ext cx="9289030" cy="7488832"/>
          </a:xfrm>
          <a:prstGeom prst="ellipse">
            <a:avLst/>
          </a:prstGeom>
          <a:solidFill>
            <a:srgbClr val="7030A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5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9C91E-01D5-A783-39C6-EA8A185E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2D843C7-CEEB-FF05-24E2-E527A6A2C0A3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DFBD430-64F1-0E0C-891D-9D071330C263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AA83A45C-BD1C-3AF0-6BD6-6B707CEF5FA8}"/>
              </a:ext>
            </a:extLst>
          </p:cNvPr>
          <p:cNvSpPr txBox="1"/>
          <p:nvPr/>
        </p:nvSpPr>
        <p:spPr>
          <a:xfrm>
            <a:off x="1379313" y="330300"/>
            <a:ext cx="505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分鐘微課程製作流程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9569168-84A9-E438-198B-7971C1613C80}"/>
              </a:ext>
            </a:extLst>
          </p:cNvPr>
          <p:cNvGrpSpPr/>
          <p:nvPr/>
        </p:nvGrpSpPr>
        <p:grpSpPr>
          <a:xfrm>
            <a:off x="1681503" y="1176174"/>
            <a:ext cx="8346340" cy="2252826"/>
            <a:chOff x="1687853" y="1998041"/>
            <a:chExt cx="8346340" cy="2252826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08F51B44-81DC-85BB-C449-8114A23A19A6}"/>
                </a:ext>
              </a:extLst>
            </p:cNvPr>
            <p:cNvGrpSpPr/>
            <p:nvPr/>
          </p:nvGrpSpPr>
          <p:grpSpPr>
            <a:xfrm>
              <a:off x="1687853" y="1998041"/>
              <a:ext cx="2266736" cy="2252826"/>
              <a:chOff x="1351303" y="1701345"/>
              <a:chExt cx="2266736" cy="2252826"/>
            </a:xfrm>
          </p:grpSpPr>
          <p:sp>
            <p:nvSpPr>
              <p:cNvPr id="37" name="矩形: 圓角 36">
                <a:extLst>
                  <a:ext uri="{FF2B5EF4-FFF2-40B4-BE49-F238E27FC236}">
                    <a16:creationId xmlns:a16="http://schemas.microsoft.com/office/drawing/2014/main" id="{4CCB174A-F422-3B0E-BFD8-65C397ED9B14}"/>
                  </a:ext>
                </a:extLst>
              </p:cNvPr>
              <p:cNvSpPr/>
              <p:nvPr/>
            </p:nvSpPr>
            <p:spPr>
              <a:xfrm>
                <a:off x="1455420" y="2237419"/>
                <a:ext cx="2058502" cy="1716752"/>
              </a:xfrm>
              <a:prstGeom prst="roundRect">
                <a:avLst/>
              </a:prstGeom>
              <a:solidFill>
                <a:srgbClr val="7578B7"/>
              </a:solidFill>
              <a:ln>
                <a:solidFill>
                  <a:srgbClr val="7578B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230594B-D202-0CB4-FBD2-36D40D871EA9}"/>
                  </a:ext>
                </a:extLst>
              </p:cNvPr>
              <p:cNvSpPr txBox="1"/>
              <p:nvPr/>
            </p:nvSpPr>
            <p:spPr>
              <a:xfrm>
                <a:off x="1351303" y="2834185"/>
                <a:ext cx="22667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</a:rPr>
                  <a:t>大綱</a:t>
                </a:r>
              </a:p>
            </p:txBody>
          </p:sp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0FBF3AC3-A8CB-A6AA-C3BB-C140C3052D65}"/>
                  </a:ext>
                </a:extLst>
              </p:cNvPr>
              <p:cNvSpPr txBox="1"/>
              <p:nvPr/>
            </p:nvSpPr>
            <p:spPr>
              <a:xfrm>
                <a:off x="2167116" y="1701345"/>
                <a:ext cx="63511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0" dirty="0">
                    <a:solidFill>
                      <a:schemeClr val="bg1">
                        <a:lumMod val="85000"/>
                      </a:schemeClr>
                    </a:solidFill>
                  </a:rPr>
                  <a:t>1</a:t>
                </a:r>
                <a:endParaRPr lang="zh-TW" altLang="en-US" sz="60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5F016B6D-BB87-FF87-F4A1-97678173FAC9}"/>
                </a:ext>
              </a:extLst>
            </p:cNvPr>
            <p:cNvGrpSpPr/>
            <p:nvPr/>
          </p:nvGrpSpPr>
          <p:grpSpPr>
            <a:xfrm>
              <a:off x="4700407" y="2012162"/>
              <a:ext cx="2266736" cy="2224584"/>
              <a:chOff x="4363857" y="1672437"/>
              <a:chExt cx="2266736" cy="2224584"/>
            </a:xfrm>
          </p:grpSpPr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6624EF32-F45B-3C25-FCA3-682C52FD0A11}"/>
                  </a:ext>
                </a:extLst>
              </p:cNvPr>
              <p:cNvSpPr/>
              <p:nvPr/>
            </p:nvSpPr>
            <p:spPr>
              <a:xfrm>
                <a:off x="4467974" y="2180269"/>
                <a:ext cx="2058502" cy="1716752"/>
              </a:xfrm>
              <a:prstGeom prst="roundRect">
                <a:avLst/>
              </a:prstGeom>
              <a:solidFill>
                <a:srgbClr val="7578B7"/>
              </a:solidFill>
              <a:ln>
                <a:solidFill>
                  <a:srgbClr val="7578B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75109F24-2AD5-66ED-DEC5-64229EDBEFC2}"/>
                  </a:ext>
                </a:extLst>
              </p:cNvPr>
              <p:cNvSpPr txBox="1"/>
              <p:nvPr/>
            </p:nvSpPr>
            <p:spPr>
              <a:xfrm>
                <a:off x="4363857" y="2777035"/>
                <a:ext cx="22667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</a:rPr>
                  <a:t>口稿</a:t>
                </a:r>
              </a:p>
            </p:txBody>
          </p:sp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7A8E5B69-9C3D-777C-700E-629F0FF6C1D2}"/>
                  </a:ext>
                </a:extLst>
              </p:cNvPr>
              <p:cNvSpPr txBox="1"/>
              <p:nvPr/>
            </p:nvSpPr>
            <p:spPr>
              <a:xfrm>
                <a:off x="4995520" y="1672437"/>
                <a:ext cx="86273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US" altLang="zh-TW" sz="6000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zh-TW" altLang="en-US" sz="60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CA995BA7-6916-E112-17F1-435AA4A7363C}"/>
                </a:ext>
              </a:extLst>
            </p:cNvPr>
            <p:cNvGrpSpPr/>
            <p:nvPr/>
          </p:nvGrpSpPr>
          <p:grpSpPr>
            <a:xfrm>
              <a:off x="7767457" y="2012162"/>
              <a:ext cx="2266736" cy="2224584"/>
              <a:chOff x="7430907" y="1672437"/>
              <a:chExt cx="2266736" cy="2224584"/>
            </a:xfrm>
          </p:grpSpPr>
          <p:sp>
            <p:nvSpPr>
              <p:cNvPr id="31" name="矩形: 圓角 30">
                <a:extLst>
                  <a:ext uri="{FF2B5EF4-FFF2-40B4-BE49-F238E27FC236}">
                    <a16:creationId xmlns:a16="http://schemas.microsoft.com/office/drawing/2014/main" id="{0EBA2967-C60B-CAAF-F909-6274BFD5B84B}"/>
                  </a:ext>
                </a:extLst>
              </p:cNvPr>
              <p:cNvSpPr/>
              <p:nvPr/>
            </p:nvSpPr>
            <p:spPr>
              <a:xfrm>
                <a:off x="7535024" y="2180269"/>
                <a:ext cx="2058502" cy="1716752"/>
              </a:xfrm>
              <a:prstGeom prst="roundRect">
                <a:avLst/>
              </a:prstGeom>
              <a:solidFill>
                <a:srgbClr val="7578B7"/>
              </a:solidFill>
              <a:ln>
                <a:solidFill>
                  <a:srgbClr val="7578B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205FBA5A-998F-2BC9-21FA-BD629C649301}"/>
                  </a:ext>
                </a:extLst>
              </p:cNvPr>
              <p:cNvSpPr txBox="1"/>
              <p:nvPr/>
            </p:nvSpPr>
            <p:spPr>
              <a:xfrm>
                <a:off x="7430907" y="2777035"/>
                <a:ext cx="22667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</a:rPr>
                  <a:t>畫面</a:t>
                </a:r>
              </a:p>
            </p:txBody>
          </p: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F08624EE-7959-3EFB-B59D-F62F967C9262}"/>
                  </a:ext>
                </a:extLst>
              </p:cNvPr>
              <p:cNvSpPr txBox="1"/>
              <p:nvPr/>
            </p:nvSpPr>
            <p:spPr>
              <a:xfrm>
                <a:off x="8062570" y="1672437"/>
                <a:ext cx="86273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US" altLang="zh-TW" sz="6000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zh-TW" altLang="en-US" sz="60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0C011E7A-FE54-115B-3134-C76EF3AD9235}"/>
                </a:ext>
              </a:extLst>
            </p:cNvPr>
            <p:cNvSpPr/>
            <p:nvPr/>
          </p:nvSpPr>
          <p:spPr>
            <a:xfrm rot="5400000">
              <a:off x="4216400" y="3130881"/>
              <a:ext cx="235328" cy="202869"/>
            </a:xfrm>
            <a:prstGeom prst="triangle">
              <a:avLst/>
            </a:prstGeom>
            <a:solidFill>
              <a:srgbClr val="6366AD"/>
            </a:solidFill>
            <a:ln>
              <a:solidFill>
                <a:srgbClr val="6366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6933D71F-F08D-6AE3-E970-C189BE4E336D}"/>
                </a:ext>
              </a:extLst>
            </p:cNvPr>
            <p:cNvSpPr/>
            <p:nvPr/>
          </p:nvSpPr>
          <p:spPr>
            <a:xfrm rot="5400000">
              <a:off x="7252317" y="3130881"/>
              <a:ext cx="235328" cy="202869"/>
            </a:xfrm>
            <a:prstGeom prst="triangle">
              <a:avLst/>
            </a:prstGeom>
            <a:solidFill>
              <a:srgbClr val="6366AD"/>
            </a:solidFill>
            <a:ln>
              <a:solidFill>
                <a:srgbClr val="6366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786A8A0-F1DB-D570-DE75-EA446442AEDB}"/>
              </a:ext>
            </a:extLst>
          </p:cNvPr>
          <p:cNvSpPr txBox="1"/>
          <p:nvPr/>
        </p:nvSpPr>
        <p:spPr>
          <a:xfrm>
            <a:off x="4492625" y="4690706"/>
            <a:ext cx="620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https://chatgpt.com/g/g-682a9aeaac288191ba430a240c2cf8c5-wei-ke-cheng-she-ji-xiao-bang-shou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07FCFDD-2C4A-BD75-0BAF-6AD470CB96D0}"/>
              </a:ext>
            </a:extLst>
          </p:cNvPr>
          <p:cNvSpPr txBox="1"/>
          <p:nvPr/>
        </p:nvSpPr>
        <p:spPr>
          <a:xfrm>
            <a:off x="4492625" y="4259486"/>
            <a:ext cx="2136775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微課程製作小幫手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2326E9E-8FFA-2867-7807-73532F206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0" y="3695700"/>
            <a:ext cx="2508250" cy="250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433F-C665-7645-06A5-769D8494D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5AABBAC0-34AE-310E-4624-4FD1F0B9F81A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70480FD-E786-0816-9867-A12532DF4987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0356C8AD-DCF3-6B5C-425A-18B91EAD9336}"/>
              </a:ext>
            </a:extLst>
          </p:cNvPr>
          <p:cNvSpPr txBox="1"/>
          <p:nvPr/>
        </p:nvSpPr>
        <p:spPr>
          <a:xfrm>
            <a:off x="1379313" y="330300"/>
            <a:ext cx="699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分鐘短講流程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(1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）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_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大綱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SOP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9229559-BA8E-EF0D-288E-30C56DAC6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14718"/>
              </p:ext>
            </p:extLst>
          </p:nvPr>
        </p:nvGraphicFramePr>
        <p:xfrm>
          <a:off x="452170" y="1102360"/>
          <a:ext cx="11377614" cy="5425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5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466"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段落標題</a:t>
                      </a:r>
                      <a:endParaRPr dirty="0"/>
                    </a:p>
                  </a:txBody>
                  <a:tcPr>
                    <a:solidFill>
                      <a:srgbClr val="6366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SOP內容</a:t>
                      </a:r>
                      <a:endParaRPr dirty="0"/>
                    </a:p>
                  </a:txBody>
                  <a:tcPr>
                    <a:solidFill>
                      <a:srgbClr val="6366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u="sng" dirty="0"/>
                        <a:t>請先訂出你的口語架構</a:t>
                      </a:r>
                      <a:endParaRPr u="sng" dirty="0"/>
                    </a:p>
                  </a:txBody>
                  <a:tcPr>
                    <a:solidFill>
                      <a:srgbClr val="6366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840">
                <a:tc>
                  <a:txBody>
                    <a:bodyPr/>
                    <a:lstStyle/>
                    <a:p>
                      <a:pPr algn="ctr"/>
                      <a:r>
                        <a:rPr sz="1600" b="1" dirty="0" err="1"/>
                        <a:t>開場設定</a:t>
                      </a:r>
                      <a:r>
                        <a:rPr lang="zh-TW" altLang="en-US" sz="1600" b="1" dirty="0"/>
                        <a:t>（</a:t>
                      </a:r>
                      <a:r>
                        <a:rPr lang="en-US" altLang="zh-TW" sz="1600" b="1" dirty="0"/>
                        <a:t>1</a:t>
                      </a:r>
                      <a:r>
                        <a:rPr lang="zh-TW" altLang="en-US" sz="1600" b="1" dirty="0"/>
                        <a:t>分鐘）</a:t>
                      </a:r>
                      <a:endParaRPr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 err="1"/>
                        <a:t>清楚開場白</a:t>
                      </a:r>
                      <a:r>
                        <a:rPr sz="1600" dirty="0"/>
                        <a:t>：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1.</a:t>
                      </a:r>
                      <a:r>
                        <a:rPr sz="1600" dirty="0"/>
                        <a:t>我要談的是... </a:t>
                      </a:r>
                      <a:r>
                        <a:rPr sz="1600" dirty="0" err="1"/>
                        <a:t>先講結論</a:t>
                      </a:r>
                      <a:r>
                        <a:rPr lang="en-US" sz="1600" dirty="0"/>
                        <a:t>…</a:t>
                      </a:r>
                    </a:p>
                    <a:p>
                      <a:r>
                        <a:rPr lang="en-US" sz="1600" dirty="0"/>
                        <a:t>2.</a:t>
                      </a:r>
                      <a:r>
                        <a:rPr lang="zh-TW" altLang="en-US" sz="1600" dirty="0"/>
                        <a:t>點問題</a:t>
                      </a:r>
                      <a:r>
                        <a:rPr lang="en-US" altLang="zh-TW" sz="1600" dirty="0"/>
                        <a:t>/</a:t>
                      </a:r>
                      <a:r>
                        <a:rPr lang="zh-TW" altLang="en-US" sz="1600" dirty="0"/>
                        <a:t>講出大家內心的期待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/>
                        <a:t>開場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自我介紹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點問題</a:t>
                      </a:r>
                      <a:endParaRPr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58">
                <a:tc>
                  <a:txBody>
                    <a:bodyPr/>
                    <a:lstStyle/>
                    <a:p>
                      <a:pPr algn="ctr"/>
                      <a:r>
                        <a:rPr sz="1600" b="1" dirty="0" err="1"/>
                        <a:t>三分法展開</a:t>
                      </a:r>
                      <a:r>
                        <a:rPr lang="zh-TW" altLang="en-US" sz="1600" b="1" dirty="0"/>
                        <a:t>（</a:t>
                      </a:r>
                      <a:r>
                        <a:rPr lang="en-US" altLang="zh-TW" sz="1600" b="1" dirty="0"/>
                        <a:t>1</a:t>
                      </a:r>
                      <a:r>
                        <a:rPr lang="zh-TW" altLang="en-US" sz="1600" b="1" dirty="0"/>
                        <a:t>分鐘）</a:t>
                      </a:r>
                      <a:endParaRPr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 err="1"/>
                        <a:t>每個重點</a:t>
                      </a:r>
                      <a:r>
                        <a:rPr sz="1600" dirty="0"/>
                        <a:t> (約1.5分鐘) </a:t>
                      </a:r>
                      <a:endParaRPr lang="en-US" sz="1600" dirty="0"/>
                    </a:p>
                    <a:p>
                      <a:r>
                        <a:rPr sz="1600" dirty="0" err="1"/>
                        <a:t>引出標題</a:t>
                      </a:r>
                      <a:r>
                        <a:rPr sz="1600" dirty="0"/>
                        <a:t> - </a:t>
                      </a:r>
                      <a:r>
                        <a:rPr sz="1600" dirty="0" err="1"/>
                        <a:t>舉例補充</a:t>
                      </a:r>
                      <a:r>
                        <a:rPr sz="1600" dirty="0"/>
                        <a:t> - </a:t>
                      </a:r>
                      <a:r>
                        <a:rPr sz="1600" dirty="0" err="1"/>
                        <a:t>小結收攏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/>
                        <a:t>所以你可以</a:t>
                      </a:r>
                      <a:r>
                        <a:rPr lang="en-US" altLang="zh-TW" sz="2400" b="1" dirty="0"/>
                        <a:t>…</a:t>
                      </a:r>
                      <a:r>
                        <a:rPr lang="zh-TW" altLang="en-US" sz="2400" b="1" dirty="0"/>
                        <a:t>（宣布課程目標）</a:t>
                      </a:r>
                      <a:endParaRPr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840">
                <a:tc>
                  <a:txBody>
                    <a:bodyPr/>
                    <a:lstStyle/>
                    <a:p>
                      <a:pPr algn="ctr"/>
                      <a:r>
                        <a:rPr sz="1600" b="1" dirty="0" err="1"/>
                        <a:t>第一點</a:t>
                      </a:r>
                      <a:r>
                        <a:rPr lang="zh-TW" altLang="en-US" sz="1600" b="1" dirty="0"/>
                        <a:t>（</a:t>
                      </a:r>
                      <a:r>
                        <a:rPr lang="en-US" altLang="zh-TW" sz="1600" b="1" dirty="0"/>
                        <a:t>3</a:t>
                      </a:r>
                      <a:r>
                        <a:rPr lang="zh-TW" altLang="en-US" sz="1600" b="1" dirty="0"/>
                        <a:t>分鐘）</a:t>
                      </a:r>
                      <a:endParaRPr lang="en-US" sz="1600" b="1" dirty="0"/>
                    </a:p>
                    <a:p>
                      <a:pPr algn="ctr"/>
                      <a:r>
                        <a:rPr lang="zh-TW" altLang="en-US" sz="1600" b="1" dirty="0">
                          <a:solidFill>
                            <a:srgbClr val="656AAC"/>
                          </a:solidFill>
                        </a:rPr>
                        <a:t>（知識性）</a:t>
                      </a:r>
                      <a:endParaRPr sz="1600" b="1" dirty="0">
                        <a:solidFill>
                          <a:srgbClr val="656AA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 err="1"/>
                        <a:t>第一個重點是A</a:t>
                      </a:r>
                      <a:r>
                        <a:rPr sz="1600" dirty="0"/>
                        <a:t>... </a:t>
                      </a:r>
                      <a:endParaRPr lang="en-US" sz="1600" dirty="0"/>
                    </a:p>
                    <a:p>
                      <a:r>
                        <a:rPr sz="1800" b="1" dirty="0" err="1">
                          <a:solidFill>
                            <a:srgbClr val="6366AD"/>
                          </a:solidFill>
                        </a:rPr>
                        <a:t>舉個小例子或數據</a:t>
                      </a:r>
                      <a:endParaRPr lang="en-US" sz="1800" b="1" dirty="0">
                        <a:solidFill>
                          <a:srgbClr val="6366AD"/>
                        </a:solidFill>
                      </a:endParaRPr>
                    </a:p>
                    <a:p>
                      <a:r>
                        <a:rPr sz="1600" dirty="0" err="1"/>
                        <a:t>小結：所以這個重點是</a:t>
                      </a:r>
                      <a:r>
                        <a:rPr sz="16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/>
                        <a:t>第一個重點</a:t>
                      </a:r>
                      <a:endParaRPr lang="en-US" altLang="zh-T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600" b="1" dirty="0" err="1"/>
                        <a:t>第二點</a:t>
                      </a:r>
                      <a:r>
                        <a:rPr lang="zh-TW" altLang="en-US" sz="1600" b="1" dirty="0"/>
                        <a:t>（</a:t>
                      </a:r>
                      <a:r>
                        <a:rPr lang="en-US" altLang="zh-TW" sz="1600" b="1" dirty="0"/>
                        <a:t>3</a:t>
                      </a:r>
                      <a:r>
                        <a:rPr lang="zh-TW" altLang="en-US" sz="1600" b="1" dirty="0"/>
                        <a:t>分鐘）</a:t>
                      </a:r>
                      <a:endParaRPr lang="en-US" sz="1600" b="1" dirty="0"/>
                    </a:p>
                    <a:p>
                      <a:pPr algn="ctr"/>
                      <a:r>
                        <a:rPr lang="zh-TW" altLang="en-US" sz="1600" b="1" dirty="0">
                          <a:solidFill>
                            <a:srgbClr val="656AAC"/>
                          </a:solidFill>
                        </a:rPr>
                        <a:t>（體驗性）</a:t>
                      </a:r>
                      <a:endParaRPr sz="1600" b="1" dirty="0">
                        <a:solidFill>
                          <a:srgbClr val="656AA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 err="1"/>
                        <a:t>第二個重點是B</a:t>
                      </a:r>
                      <a:r>
                        <a:rPr sz="1600" dirty="0"/>
                        <a:t>... </a:t>
                      </a:r>
                      <a:endParaRPr lang="en-US" sz="1600" dirty="0"/>
                    </a:p>
                    <a:p>
                      <a:r>
                        <a:rPr sz="2000" b="1" dirty="0" err="1">
                          <a:solidFill>
                            <a:srgbClr val="6366AD"/>
                          </a:solidFill>
                        </a:rPr>
                        <a:t>補充一個故事或對比</a:t>
                      </a:r>
                      <a:r>
                        <a:rPr lang="zh-TW" altLang="en-US" sz="2000" b="1" dirty="0">
                          <a:solidFill>
                            <a:srgbClr val="6366AD"/>
                          </a:solidFill>
                        </a:rPr>
                        <a:t>或加上互動</a:t>
                      </a:r>
                      <a:r>
                        <a:rPr sz="2000" b="1" dirty="0">
                          <a:solidFill>
                            <a:srgbClr val="6366AD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rgbClr val="6366AD"/>
                        </a:solidFill>
                      </a:endParaRPr>
                    </a:p>
                    <a:p>
                      <a:r>
                        <a:rPr sz="1600" dirty="0" err="1"/>
                        <a:t>小結：這也呼應了</a:t>
                      </a:r>
                      <a:r>
                        <a:rPr sz="16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/>
                        <a:t>第二點重點</a:t>
                      </a:r>
                      <a:endParaRPr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9840">
                <a:tc>
                  <a:txBody>
                    <a:bodyPr/>
                    <a:lstStyle/>
                    <a:p>
                      <a:pPr algn="ctr"/>
                      <a:r>
                        <a:rPr sz="1600" b="1" dirty="0" err="1"/>
                        <a:t>第三點</a:t>
                      </a:r>
                      <a:r>
                        <a:rPr lang="zh-TW" altLang="en-US" sz="1600" b="1" dirty="0"/>
                        <a:t>（</a:t>
                      </a:r>
                      <a:r>
                        <a:rPr lang="en-US" altLang="zh-TW" sz="1600" b="1" dirty="0"/>
                        <a:t>1</a:t>
                      </a:r>
                      <a:r>
                        <a:rPr lang="zh-TW" altLang="en-US" sz="1600" b="1" dirty="0"/>
                        <a:t>分鐘）</a:t>
                      </a:r>
                      <a:endParaRPr lang="en-US" sz="1600" b="1" dirty="0"/>
                    </a:p>
                    <a:p>
                      <a:pPr algn="ctr"/>
                      <a:r>
                        <a:rPr lang="zh-TW" altLang="en-US" sz="1600" b="1" dirty="0">
                          <a:solidFill>
                            <a:srgbClr val="656AAC"/>
                          </a:solidFill>
                        </a:rPr>
                        <a:t>（知識性）</a:t>
                      </a:r>
                      <a:endParaRPr sz="1600" b="1" dirty="0">
                        <a:solidFill>
                          <a:srgbClr val="656AA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 err="1"/>
                        <a:t>第三個重點是C</a:t>
                      </a:r>
                      <a:r>
                        <a:rPr sz="1600" dirty="0"/>
                        <a:t>... </a:t>
                      </a:r>
                      <a:endParaRPr lang="en-US" sz="1600" dirty="0"/>
                    </a:p>
                    <a:p>
                      <a:r>
                        <a:rPr lang="zh-TW" altLang="en-US" sz="2000" b="1" kern="1200" dirty="0">
                          <a:solidFill>
                            <a:srgbClr val="6366AD"/>
                          </a:solidFill>
                          <a:latin typeface="+mn-lt"/>
                          <a:ea typeface="+mn-ea"/>
                          <a:cs typeface="+mn-cs"/>
                        </a:rPr>
                        <a:t>繼續下一個重點，引導思考問題</a:t>
                      </a:r>
                      <a:endParaRPr lang="en-US" sz="2000" b="1" kern="1200" dirty="0">
                        <a:solidFill>
                          <a:srgbClr val="6366A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sz="1600" dirty="0" err="1"/>
                        <a:t>因此這個重點是</a:t>
                      </a:r>
                      <a:r>
                        <a:rPr sz="16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/>
                        <a:t>第三點重點</a:t>
                      </a:r>
                      <a:endParaRPr lang="en-US" altLang="zh-T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258">
                <a:tc>
                  <a:txBody>
                    <a:bodyPr/>
                    <a:lstStyle/>
                    <a:p>
                      <a:pPr algn="ctr"/>
                      <a:r>
                        <a:rPr sz="1600" b="1" dirty="0" err="1"/>
                        <a:t>總結回收</a:t>
                      </a:r>
                      <a:r>
                        <a:rPr sz="1600" b="1" dirty="0"/>
                        <a:t> </a:t>
                      </a:r>
                      <a:r>
                        <a:rPr lang="zh-TW" altLang="en-US" sz="1600" b="1" dirty="0"/>
                        <a:t>（</a:t>
                      </a:r>
                      <a:r>
                        <a:rPr lang="en-US" altLang="zh-TW" sz="1600" b="1" dirty="0"/>
                        <a:t>1</a:t>
                      </a:r>
                      <a:r>
                        <a:rPr lang="zh-TW" altLang="en-US" sz="1600" b="1" dirty="0"/>
                        <a:t>分鐘）</a:t>
                      </a:r>
                      <a:endParaRPr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 err="1"/>
                        <a:t>快速總結三個重點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呼應開場設定的目標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行動呼籲或情感收束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/>
                        <a:t>結論</a:t>
                      </a:r>
                      <a:endParaRPr lang="en-US" altLang="zh-T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541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17D97-3DA3-19A5-8343-EBCB471CC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A4F70071-1B46-DF9A-A49E-CC3276BBF6C4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A20B5B2-77F6-319A-4887-740452C3737A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34A2A4-65BD-A95F-99AB-AFB77961A14A}"/>
              </a:ext>
            </a:extLst>
          </p:cNvPr>
          <p:cNvSpPr txBox="1"/>
          <p:nvPr/>
        </p:nvSpPr>
        <p:spPr>
          <a:xfrm>
            <a:off x="4222750" y="2946400"/>
            <a:ext cx="3003550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連結文字稿</a:t>
            </a:r>
            <a:r>
              <a:rPr lang="en-US" altLang="zh-TW" dirty="0"/>
              <a:t>/</a:t>
            </a:r>
            <a:r>
              <a:rPr lang="zh-TW" altLang="en-US" dirty="0"/>
              <a:t>旁白腳本</a:t>
            </a:r>
            <a:endParaRPr lang="en-US" altLang="zh-TW" dirty="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63BFCA62-877A-43F5-682B-EF9742D4435A}"/>
              </a:ext>
            </a:extLst>
          </p:cNvPr>
          <p:cNvSpPr txBox="1"/>
          <p:nvPr/>
        </p:nvSpPr>
        <p:spPr>
          <a:xfrm>
            <a:off x="1379313" y="330300"/>
            <a:ext cx="699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分鐘短講流程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(2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）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_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口稿腳本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0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79355-928E-AB1A-35CA-03BD8ACA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F6B59B30-3844-E542-5861-45921738617A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48FE851-C141-3C31-77F7-82FCDE0F70E3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6B4DB24E-58CC-9E5C-637B-95F27BC1FF2C}"/>
              </a:ext>
            </a:extLst>
          </p:cNvPr>
          <p:cNvSpPr txBox="1"/>
          <p:nvPr/>
        </p:nvSpPr>
        <p:spPr>
          <a:xfrm>
            <a:off x="1379313" y="330300"/>
            <a:ext cx="699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分鐘短講流程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(3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）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_PPT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畫面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6ADD4A4-EBAC-1067-E8D7-8C321773E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50" y="1155700"/>
            <a:ext cx="6877100" cy="131446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8906432-8431-66C4-8C99-E81672F7DB73}"/>
              </a:ext>
            </a:extLst>
          </p:cNvPr>
          <p:cNvSpPr/>
          <p:nvPr/>
        </p:nvSpPr>
        <p:spPr>
          <a:xfrm>
            <a:off x="6553200" y="1155700"/>
            <a:ext cx="469900" cy="311150"/>
          </a:xfrm>
          <a:prstGeom prst="roundRect">
            <a:avLst/>
          </a:prstGeom>
          <a:noFill/>
          <a:ln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895D467-B543-8982-6442-B22C02086CAC}"/>
              </a:ext>
            </a:extLst>
          </p:cNvPr>
          <p:cNvSpPr/>
          <p:nvPr/>
        </p:nvSpPr>
        <p:spPr>
          <a:xfrm>
            <a:off x="5016500" y="1701345"/>
            <a:ext cx="850900" cy="311150"/>
          </a:xfrm>
          <a:prstGeom prst="roundRect">
            <a:avLst/>
          </a:prstGeom>
          <a:noFill/>
          <a:ln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9316465-87B6-E59F-F1FB-1B2B1E055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2717466"/>
            <a:ext cx="11207750" cy="3911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7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58531-3AA5-F071-2B6A-0DB68993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BCCA2F3-8112-3785-6F31-1938E8898D2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1CED473-E38B-61E7-C515-3085D393BE0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B4D48EF7-3E47-B541-6792-8E4F3539557E}"/>
              </a:ext>
            </a:extLst>
          </p:cNvPr>
          <p:cNvSpPr txBox="1"/>
          <p:nvPr/>
        </p:nvSpPr>
        <p:spPr>
          <a:xfrm>
            <a:off x="1557113" y="317817"/>
            <a:ext cx="4322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思考的結構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8C179C-4551-A6DD-9587-34FAB5CA13FD}"/>
              </a:ext>
            </a:extLst>
          </p:cNvPr>
          <p:cNvSpPr txBox="1"/>
          <p:nvPr/>
        </p:nvSpPr>
        <p:spPr>
          <a:xfrm>
            <a:off x="1379220" y="907872"/>
            <a:ext cx="99218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先詢問學員想製作的微課程名稱，還有時長（例如：食安新聞解讀，</a:t>
            </a:r>
            <a:r>
              <a:rPr lang="en-US" altLang="zh-TW" dirty="0"/>
              <a:t>10</a:t>
            </a:r>
            <a:r>
              <a:rPr lang="zh-TW" altLang="en-US" dirty="0"/>
              <a:t>分鐘）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詢問聽講的目標對象是誰？（例如：大學生、一般民眾、中高齡、特定群體）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協助針對目標對象訂出適合的標題名稱，並提供三個風格給學員參考。讓他們從中間選擇一個。請提供號碼，讓他們選擇。</a:t>
            </a:r>
          </a:p>
          <a:p>
            <a:r>
              <a:rPr lang="en-US" altLang="zh-TW" dirty="0"/>
              <a:t>4.</a:t>
            </a:r>
            <a:r>
              <a:rPr lang="zh-TW" altLang="en-US" dirty="0"/>
              <a:t>詢問學員預定講解的大致內容，例如若有</a:t>
            </a:r>
            <a:r>
              <a:rPr lang="en-US" altLang="zh-TW" dirty="0"/>
              <a:t>PPT</a:t>
            </a:r>
            <a:r>
              <a:rPr lang="zh-TW" altLang="en-US" dirty="0"/>
              <a:t>、</a:t>
            </a:r>
            <a:r>
              <a:rPr lang="en-US" altLang="zh-TW" dirty="0"/>
              <a:t>word</a:t>
            </a:r>
            <a:r>
              <a:rPr lang="zh-TW" altLang="en-US" dirty="0"/>
              <a:t>、</a:t>
            </a:r>
            <a:r>
              <a:rPr lang="en-US" altLang="zh-TW" dirty="0"/>
              <a:t>PDF</a:t>
            </a:r>
            <a:r>
              <a:rPr lang="zh-TW" altLang="en-US" dirty="0"/>
              <a:t>可先傳上來，或是簡單列個點也可以，若是尚未有構想也可以協助規劃。</a:t>
            </a:r>
          </a:p>
          <a:p>
            <a:r>
              <a:rPr lang="en-US" altLang="zh-TW" dirty="0"/>
              <a:t>5.</a:t>
            </a:r>
            <a:r>
              <a:rPr lang="zh-TW" altLang="en-US" b="1" dirty="0">
                <a:solidFill>
                  <a:srgbClr val="6366AD"/>
                </a:solidFill>
              </a:rPr>
              <a:t>根據短講的</a:t>
            </a:r>
            <a:r>
              <a:rPr lang="en-US" altLang="zh-TW" b="1" dirty="0">
                <a:solidFill>
                  <a:srgbClr val="6366AD"/>
                </a:solidFill>
              </a:rPr>
              <a:t>SOP</a:t>
            </a:r>
            <a:r>
              <a:rPr lang="zh-TW" altLang="en-US" b="1" dirty="0">
                <a:solidFill>
                  <a:srgbClr val="6366AD"/>
                </a:solidFill>
              </a:rPr>
              <a:t>，先設計一份短講的大綱</a:t>
            </a:r>
            <a:r>
              <a:rPr lang="zh-TW" altLang="en-US" dirty="0"/>
              <a:t>，詢問學員是否滿意。一樣以數字讓學員選擇 </a:t>
            </a:r>
            <a:r>
              <a:rPr lang="en-US" altLang="zh-TW" dirty="0"/>
              <a:t>1.</a:t>
            </a:r>
            <a:r>
              <a:rPr lang="zh-TW" altLang="en-US" dirty="0"/>
              <a:t>滿意 </a:t>
            </a:r>
            <a:r>
              <a:rPr lang="en-US" altLang="zh-TW" dirty="0"/>
              <a:t>2.</a:t>
            </a:r>
            <a:r>
              <a:rPr lang="zh-TW" altLang="en-US" dirty="0"/>
              <a:t>不滿意請再修改</a:t>
            </a:r>
          </a:p>
          <a:p>
            <a:r>
              <a:rPr lang="en-US" altLang="zh-TW" dirty="0"/>
              <a:t>6.</a:t>
            </a:r>
            <a:r>
              <a:rPr lang="zh-TW" altLang="en-US" dirty="0"/>
              <a:t>此時詢問學員本人的講話速度，是稍快、一般或慢？用數字讓學員回答</a:t>
            </a:r>
          </a:p>
          <a:p>
            <a:r>
              <a:rPr lang="en-US" altLang="zh-TW" dirty="0"/>
              <a:t>7.</a:t>
            </a:r>
            <a:r>
              <a:rPr lang="zh-TW" altLang="en-US" dirty="0"/>
              <a:t>再確認一次課程目標，此時協助學員歸納課程名稱、目標對象、時數、學習目標，讓學員回答 </a:t>
            </a:r>
            <a:r>
              <a:rPr lang="en-US" altLang="zh-TW" dirty="0"/>
              <a:t>1.</a:t>
            </a:r>
            <a:r>
              <a:rPr lang="zh-TW" altLang="en-US" dirty="0"/>
              <a:t>是 </a:t>
            </a:r>
            <a:r>
              <a:rPr lang="en-US" altLang="zh-TW" dirty="0"/>
              <a:t>2.</a:t>
            </a:r>
            <a:r>
              <a:rPr lang="zh-TW" altLang="en-US" dirty="0"/>
              <a:t>再調整</a:t>
            </a:r>
          </a:p>
          <a:p>
            <a:r>
              <a:rPr lang="en-US" altLang="zh-TW" dirty="0"/>
              <a:t>8.</a:t>
            </a:r>
            <a:r>
              <a:rPr lang="zh-TW" altLang="en-US" dirty="0"/>
              <a:t>接著協助</a:t>
            </a:r>
            <a:r>
              <a:rPr lang="zh-TW" altLang="en-US" b="1" dirty="0">
                <a:solidFill>
                  <a:srgbClr val="6366AD"/>
                </a:solidFill>
              </a:rPr>
              <a:t>設計旁白稿</a:t>
            </a:r>
            <a:r>
              <a:rPr lang="zh-TW" altLang="en-US" dirty="0"/>
              <a:t>，快的話一分鐘約</a:t>
            </a:r>
            <a:r>
              <a:rPr lang="en-US" altLang="zh-TW" dirty="0"/>
              <a:t>300</a:t>
            </a:r>
            <a:r>
              <a:rPr lang="zh-TW" altLang="en-US" dirty="0"/>
              <a:t>字，一般的話是</a:t>
            </a:r>
            <a:r>
              <a:rPr lang="en-US" altLang="zh-TW" dirty="0"/>
              <a:t>270</a:t>
            </a:r>
            <a:r>
              <a:rPr lang="zh-TW" altLang="en-US" dirty="0"/>
              <a:t>字，慢的話是</a:t>
            </a:r>
            <a:r>
              <a:rPr lang="en-US" altLang="zh-TW" dirty="0"/>
              <a:t>250</a:t>
            </a:r>
            <a:r>
              <a:rPr lang="zh-TW" altLang="en-US" dirty="0"/>
              <a:t>字。請以表格方式呈現，第一欄為大綱，也就是各單元的名稱，第二欄為旁白稿，每</a:t>
            </a:r>
            <a:r>
              <a:rPr lang="en-US" altLang="zh-TW" dirty="0"/>
              <a:t>100</a:t>
            </a:r>
            <a:r>
              <a:rPr lang="zh-TW" altLang="en-US" dirty="0"/>
              <a:t>字左右為一列。這裡字數要足夠，若學員是</a:t>
            </a:r>
            <a:r>
              <a:rPr lang="en-US" altLang="zh-TW" dirty="0"/>
              <a:t>10</a:t>
            </a:r>
            <a:r>
              <a:rPr lang="zh-TW" altLang="en-US" dirty="0"/>
              <a:t>分鐘課程，一般字數，請出夠</a:t>
            </a:r>
            <a:r>
              <a:rPr lang="en-US" altLang="zh-TW" dirty="0"/>
              <a:t>2700</a:t>
            </a:r>
            <a:r>
              <a:rPr lang="zh-TW" altLang="en-US" dirty="0"/>
              <a:t>字，不要偷懶。</a:t>
            </a:r>
          </a:p>
          <a:p>
            <a:r>
              <a:rPr lang="en-US" altLang="zh-TW" dirty="0"/>
              <a:t>9.</a:t>
            </a:r>
            <a:r>
              <a:rPr lang="zh-TW" altLang="en-US" dirty="0"/>
              <a:t>詢問學員是否有要進行風格上的調整，例如專業？輕鬆？或是其他方向？一樣用數字提供選擇。</a:t>
            </a:r>
          </a:p>
          <a:p>
            <a:r>
              <a:rPr lang="en-US" altLang="zh-TW" dirty="0"/>
              <a:t>10.</a:t>
            </a:r>
            <a:r>
              <a:rPr lang="zh-TW" altLang="en-US" dirty="0"/>
              <a:t>沒有的話，先提供一份</a:t>
            </a:r>
            <a:r>
              <a:rPr lang="en-US" altLang="zh-TW" dirty="0"/>
              <a:t>word</a:t>
            </a:r>
            <a:r>
              <a:rPr lang="zh-TW" altLang="en-US" dirty="0"/>
              <a:t>讓學員下載。</a:t>
            </a:r>
          </a:p>
          <a:p>
            <a:r>
              <a:rPr lang="en-US" altLang="zh-TW" dirty="0"/>
              <a:t>11.</a:t>
            </a:r>
            <a:r>
              <a:rPr lang="zh-TW" altLang="en-US" dirty="0"/>
              <a:t>接著詢問是否要</a:t>
            </a:r>
            <a:r>
              <a:rPr lang="zh-TW" altLang="en-US" b="1" dirty="0">
                <a:solidFill>
                  <a:srgbClr val="6366AD"/>
                </a:solidFill>
              </a:rPr>
              <a:t>設計</a:t>
            </a:r>
            <a:r>
              <a:rPr lang="en-US" altLang="zh-TW" b="1" dirty="0">
                <a:solidFill>
                  <a:srgbClr val="6366AD"/>
                </a:solidFill>
              </a:rPr>
              <a:t>PPT</a:t>
            </a:r>
            <a:r>
              <a:rPr lang="en-US" altLang="zh-TW" dirty="0"/>
              <a:t>? </a:t>
            </a:r>
            <a:r>
              <a:rPr lang="zh-TW" altLang="en-US" dirty="0"/>
              <a:t>需要的話直接幫學員設計</a:t>
            </a:r>
            <a:r>
              <a:rPr lang="en-US" altLang="zh-TW" dirty="0"/>
              <a:t>PPTX</a:t>
            </a:r>
            <a:r>
              <a:rPr lang="zh-TW" altLang="en-US" dirty="0"/>
              <a:t>。每</a:t>
            </a:r>
            <a:r>
              <a:rPr lang="en-US" altLang="zh-TW" dirty="0"/>
              <a:t>100</a:t>
            </a:r>
            <a:r>
              <a:rPr lang="zh-TW" altLang="en-US" dirty="0"/>
              <a:t>字一頁</a:t>
            </a:r>
            <a:r>
              <a:rPr lang="en-US" altLang="zh-TW" dirty="0"/>
              <a:t>PPTX</a:t>
            </a:r>
            <a:r>
              <a:rPr lang="zh-TW" altLang="en-US" dirty="0"/>
              <a:t>。</a:t>
            </a:r>
          </a:p>
          <a:p>
            <a:r>
              <a:rPr lang="en-US" altLang="zh-TW" dirty="0"/>
              <a:t>12.</a:t>
            </a:r>
            <a:r>
              <a:rPr lang="zh-TW" altLang="en-US" dirty="0"/>
              <a:t>直接提供可以下載的文字型</a:t>
            </a:r>
            <a:r>
              <a:rPr lang="en-US" altLang="zh-TW" dirty="0"/>
              <a:t>PPTX</a:t>
            </a:r>
            <a:r>
              <a:rPr lang="zh-TW" altLang="en-US" dirty="0"/>
              <a:t>檔案。</a:t>
            </a:r>
          </a:p>
          <a:p>
            <a:r>
              <a:rPr lang="en-US" altLang="zh-TW" dirty="0"/>
              <a:t>13.</a:t>
            </a:r>
            <a:r>
              <a:rPr lang="zh-TW" altLang="en-US" dirty="0"/>
              <a:t>如果無法下載</a:t>
            </a:r>
            <a:r>
              <a:rPr lang="en-US" altLang="zh-TW" dirty="0"/>
              <a:t>PPTX</a:t>
            </a:r>
            <a:r>
              <a:rPr lang="zh-TW" altLang="en-US" dirty="0"/>
              <a:t>，則提供每一頁</a:t>
            </a:r>
            <a:r>
              <a:rPr lang="en-US" altLang="zh-TW" dirty="0"/>
              <a:t>PPTX</a:t>
            </a:r>
            <a:r>
              <a:rPr lang="zh-TW" altLang="en-US" dirty="0"/>
              <a:t>的標題與完整內容文字，讓學員自己可以複製貼上到</a:t>
            </a:r>
            <a:r>
              <a:rPr lang="en-US" altLang="zh-TW" dirty="0"/>
              <a:t>PPTX</a:t>
            </a:r>
            <a:r>
              <a:rPr lang="zh-TW" altLang="en-US" dirty="0"/>
              <a:t>，並把旁白稿貼到對應的</a:t>
            </a:r>
            <a:r>
              <a:rPr lang="en-US" altLang="zh-TW" dirty="0"/>
              <a:t>PPTX</a:t>
            </a:r>
            <a:r>
              <a:rPr lang="zh-TW" altLang="en-US" dirty="0"/>
              <a:t>備忘稿上。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36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BB586-6FC8-5370-41B1-C56C18CE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6426D5F1-6762-276D-5583-9BEA4509E143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5CFF20E-7D08-DC94-992B-2A0C753EDB58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C107579B-DC3A-2749-9B68-4C06E01BA531}"/>
              </a:ext>
            </a:extLst>
          </p:cNvPr>
          <p:cNvSpPr txBox="1"/>
          <p:nvPr/>
        </p:nvSpPr>
        <p:spPr>
          <a:xfrm>
            <a:off x="1557113" y="317817"/>
            <a:ext cx="49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然後現在你得到一份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…</a:t>
            </a:r>
          </a:p>
        </p:txBody>
      </p:sp>
      <p:graphicFrame>
        <p:nvGraphicFramePr>
          <p:cNvPr id="2" name="物件 1">
            <a:hlinkClick r:id="" action="ppaction://ole?verb=0"/>
            <a:extLst>
              <a:ext uri="{FF2B5EF4-FFF2-40B4-BE49-F238E27FC236}">
                <a16:creationId xmlns:a16="http://schemas.microsoft.com/office/drawing/2014/main" id="{1CF04422-5EC3-2BAC-D40E-57DF03FFF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20734"/>
              </p:ext>
            </p:extLst>
          </p:nvPr>
        </p:nvGraphicFramePr>
        <p:xfrm>
          <a:off x="3162300" y="1714500"/>
          <a:ext cx="6094413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6094535" imgH="3429123" progId="PowerPoint.Show.12">
                  <p:embed/>
                </p:oleObj>
              </mc:Choice>
              <mc:Fallback>
                <p:oleObj name="Presentation" r:id="rId3" imgW="6094535" imgH="34291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62300" y="1714500"/>
                        <a:ext cx="6094413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27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A7218-A263-620F-380F-4B922179B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28CBD43-7F5C-A520-CBB1-BA4D3E0A9E8B}"/>
              </a:ext>
            </a:extLst>
          </p:cNvPr>
          <p:cNvSpPr/>
          <p:nvPr/>
        </p:nvSpPr>
        <p:spPr>
          <a:xfrm>
            <a:off x="5343470" y="1596587"/>
            <a:ext cx="4530207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01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 結構性思考與設計</a:t>
            </a:r>
            <a:endParaRPr lang="en-US" altLang="zh-CN" sz="3600" b="1" dirty="0">
              <a:solidFill>
                <a:srgbClr val="6366AD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266454-CAB8-2783-4986-F8D3F7FBFCFB}"/>
              </a:ext>
            </a:extLst>
          </p:cNvPr>
          <p:cNvSpPr/>
          <p:nvPr/>
        </p:nvSpPr>
        <p:spPr>
          <a:xfrm>
            <a:off x="5343470" y="2519805"/>
            <a:ext cx="3145213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02</a:t>
            </a:r>
            <a:r>
              <a:rPr lang="zh-TW" altLang="en-US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 教材斷捨離</a:t>
            </a:r>
            <a:endParaRPr lang="en-US" altLang="zh-CN" sz="3600" b="1" dirty="0">
              <a:solidFill>
                <a:srgbClr val="E94520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ADD000-3D47-6426-EE9F-90B7D6AA31A7}"/>
              </a:ext>
            </a:extLst>
          </p:cNvPr>
          <p:cNvSpPr/>
          <p:nvPr/>
        </p:nvSpPr>
        <p:spPr>
          <a:xfrm>
            <a:off x="5343470" y="3434504"/>
            <a:ext cx="5495215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03 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運用</a:t>
            </a:r>
            <a:r>
              <a:rPr lang="en-US" altLang="zh-TW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AI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工具來輔助排版</a:t>
            </a:r>
            <a:endParaRPr lang="en-US" altLang="zh-CN" sz="3600" b="1" dirty="0">
              <a:solidFill>
                <a:srgbClr val="6366AD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11" name="TextBox 148">
            <a:extLst>
              <a:ext uri="{FF2B5EF4-FFF2-40B4-BE49-F238E27FC236}">
                <a16:creationId xmlns:a16="http://schemas.microsoft.com/office/drawing/2014/main" id="{07982981-F612-DE46-F13F-B3FB54E12C1F}"/>
              </a:ext>
            </a:extLst>
          </p:cNvPr>
          <p:cNvSpPr txBox="1"/>
          <p:nvPr/>
        </p:nvSpPr>
        <p:spPr>
          <a:xfrm>
            <a:off x="2592997" y="1633982"/>
            <a:ext cx="1761031" cy="840419"/>
          </a:xfrm>
          <a:prstGeom prst="rect">
            <a:avLst/>
          </a:prstGeom>
          <a:noFill/>
        </p:spPr>
        <p:txBody>
          <a:bodyPr vert="horz" wrap="square" lIns="63560" tIns="31780" rIns="63560" bIns="317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600" b="1" cap="all" spc="209" dirty="0">
                <a:solidFill>
                  <a:srgbClr val="6366A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目錄</a:t>
            </a:r>
            <a:endParaRPr lang="en-US" altLang="zh-CN" sz="4600" b="1" cap="all" spc="209" dirty="0">
              <a:solidFill>
                <a:srgbClr val="6366AD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48">
            <a:extLst>
              <a:ext uri="{FF2B5EF4-FFF2-40B4-BE49-F238E27FC236}">
                <a16:creationId xmlns:a16="http://schemas.microsoft.com/office/drawing/2014/main" id="{3D53CBE1-5FA8-1E59-D961-C8388E12FF43}"/>
              </a:ext>
            </a:extLst>
          </p:cNvPr>
          <p:cNvSpPr txBox="1"/>
          <p:nvPr/>
        </p:nvSpPr>
        <p:spPr>
          <a:xfrm>
            <a:off x="2592997" y="2393839"/>
            <a:ext cx="2380414" cy="584003"/>
          </a:xfrm>
          <a:prstGeom prst="rect">
            <a:avLst/>
          </a:prstGeom>
          <a:noFill/>
        </p:spPr>
        <p:txBody>
          <a:bodyPr vert="horz" wrap="square" lIns="63560" tIns="31780" rIns="63560" bIns="317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100" b="1" dirty="0">
                <a:solidFill>
                  <a:srgbClr val="6366A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CONTENTS</a:t>
            </a:r>
          </a:p>
        </p:txBody>
      </p:sp>
      <p:sp>
        <p:nvSpPr>
          <p:cNvPr id="13" name="椭圆 76">
            <a:extLst>
              <a:ext uri="{FF2B5EF4-FFF2-40B4-BE49-F238E27FC236}">
                <a16:creationId xmlns:a16="http://schemas.microsoft.com/office/drawing/2014/main" id="{7947FC13-972D-F535-16B8-FCF9E31AB320}"/>
              </a:ext>
            </a:extLst>
          </p:cNvPr>
          <p:cNvSpPr/>
          <p:nvPr/>
        </p:nvSpPr>
        <p:spPr>
          <a:xfrm>
            <a:off x="-5718437" y="3091324"/>
            <a:ext cx="9289030" cy="7488832"/>
          </a:xfrm>
          <a:prstGeom prst="ellipse">
            <a:avLst/>
          </a:prstGeom>
          <a:solidFill>
            <a:srgbClr val="3992D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78">
            <a:extLst>
              <a:ext uri="{FF2B5EF4-FFF2-40B4-BE49-F238E27FC236}">
                <a16:creationId xmlns:a16="http://schemas.microsoft.com/office/drawing/2014/main" id="{CA373863-F391-C9C2-0821-810FFB2A8AD9}"/>
              </a:ext>
            </a:extLst>
          </p:cNvPr>
          <p:cNvSpPr/>
          <p:nvPr/>
        </p:nvSpPr>
        <p:spPr>
          <a:xfrm>
            <a:off x="-3058436" y="4107121"/>
            <a:ext cx="9289030" cy="7488832"/>
          </a:xfrm>
          <a:prstGeom prst="ellipse">
            <a:avLst/>
          </a:prstGeom>
          <a:solidFill>
            <a:srgbClr val="7030A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4C2E7-7FEF-58A2-5E90-C42C1CC37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命名 -1_WPS图片">
            <a:extLst>
              <a:ext uri="{FF2B5EF4-FFF2-40B4-BE49-F238E27FC236}">
                <a16:creationId xmlns:a16="http://schemas.microsoft.com/office/drawing/2014/main" id="{E779B055-950C-CBD0-3C61-6AA6EDE3D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B3F4F80-A6E3-F8D8-FFF7-662CA1477EF3}"/>
              </a:ext>
            </a:extLst>
          </p:cNvPr>
          <p:cNvSpPr txBox="1"/>
          <p:nvPr/>
        </p:nvSpPr>
        <p:spPr>
          <a:xfrm>
            <a:off x="2449457" y="2004854"/>
            <a:ext cx="772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4800" b="1" dirty="0">
                <a:solidFill>
                  <a:schemeClr val="bg1"/>
                </a:solidFill>
                <a:cs typeface="+mn-ea"/>
                <a:sym typeface="+mn-lt"/>
              </a:rPr>
              <a:t>教學型簡報</a:t>
            </a:r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8057747-1E32-C411-477E-674919329976}"/>
              </a:ext>
            </a:extLst>
          </p:cNvPr>
          <p:cNvSpPr txBox="1"/>
          <p:nvPr/>
        </p:nvSpPr>
        <p:spPr>
          <a:xfrm>
            <a:off x="1912353" y="2988490"/>
            <a:ext cx="8795252" cy="741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TW" altLang="en-US" sz="2800" dirty="0">
                <a:solidFill>
                  <a:schemeClr val="bg1"/>
                </a:solidFill>
                <a:cs typeface="+mn-ea"/>
                <a:sym typeface="+mn-lt"/>
              </a:rPr>
              <a:t>不需要過於花俏的排版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36D2E22-D062-BEAC-8AE8-3C668281250B}"/>
              </a:ext>
            </a:extLst>
          </p:cNvPr>
          <p:cNvSpPr txBox="1"/>
          <p:nvPr/>
        </p:nvSpPr>
        <p:spPr>
          <a:xfrm>
            <a:off x="3729185" y="4018266"/>
            <a:ext cx="5161590" cy="461665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dirty="0">
                <a:solidFill>
                  <a:schemeClr val="bg1"/>
                </a:solidFill>
              </a:rPr>
              <a:t>讓知識有心像才是王道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3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6BD0-6D80-3A99-C174-B28C5BF4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E9B44D7A-7265-3042-9AD7-F19489AB7BD1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8651C3D-1A2D-7E89-BF2D-2E7DD0260956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0946F8-802D-2CC4-831D-38170155B90C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942D4A7B-43F2-3F4B-C081-DD0CD7396633}"/>
              </a:ext>
            </a:extLst>
          </p:cNvPr>
          <p:cNvSpPr txBox="1"/>
          <p:nvPr/>
        </p:nvSpPr>
        <p:spPr>
          <a:xfrm>
            <a:off x="1589933" y="328553"/>
            <a:ext cx="455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效果越好的畫面越精鍊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72E0D84-FA0B-9726-1501-00B045B2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44" y="1155700"/>
            <a:ext cx="8477312" cy="4829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2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F44E0-FD11-F4A2-456C-EE90A585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C5183D-3BAF-12C1-FA58-3F8048AB5BE9}"/>
              </a:ext>
            </a:extLst>
          </p:cNvPr>
          <p:cNvSpPr/>
          <p:nvPr/>
        </p:nvSpPr>
        <p:spPr>
          <a:xfrm>
            <a:off x="791210" y="2311400"/>
            <a:ext cx="4784090" cy="228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B409FAD-5EC0-854D-ED22-4037FA3F993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FE1587E-C2B0-F16F-A2D2-73D5619373BF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69CBA1-8153-3249-8081-CAD421979051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1C20814B-BADB-9898-3144-47952CEDB9CF}"/>
              </a:ext>
            </a:extLst>
          </p:cNvPr>
          <p:cNvSpPr txBox="1"/>
          <p:nvPr/>
        </p:nvSpPr>
        <p:spPr>
          <a:xfrm>
            <a:off x="1379313" y="330300"/>
            <a:ext cx="281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講師簡介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8B48880-08EB-7263-0566-A302B2510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83" y="525642"/>
            <a:ext cx="5731261" cy="57197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0158602-DB04-CAC1-FCDA-00190D2C8F71}"/>
              </a:ext>
            </a:extLst>
          </p:cNvPr>
          <p:cNvSpPr txBox="1"/>
          <p:nvPr/>
        </p:nvSpPr>
        <p:spPr>
          <a:xfrm>
            <a:off x="727940" y="1044687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6366AD"/>
                </a:solidFill>
                <a:latin typeface="Taipei Sans TC Beta" pitchFamily="2" charset="-120"/>
                <a:ea typeface="Taipei Sans TC Beta" pitchFamily="2" charset="-120"/>
              </a:rPr>
              <a:t>陳怡瑄（千里老師）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F3223E1-832B-6BCB-89D8-AB246E52269F}"/>
              </a:ext>
            </a:extLst>
          </p:cNvPr>
          <p:cNvSpPr/>
          <p:nvPr/>
        </p:nvSpPr>
        <p:spPr>
          <a:xfrm>
            <a:off x="752712" y="1347443"/>
            <a:ext cx="758541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b="1" kern="100" dirty="0"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數位學習背景出身</a:t>
            </a:r>
            <a:r>
              <a:rPr lang="en-US" altLang="zh-TW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/</a:t>
            </a: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數位教材設計師</a:t>
            </a:r>
            <a:r>
              <a:rPr lang="en-US" altLang="zh-TW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/</a:t>
            </a: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數位領域自由講師</a:t>
            </a:r>
            <a:endParaRPr lang="en-US" altLang="zh-TW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通過</a:t>
            </a:r>
            <a:r>
              <a:rPr lang="en-US" altLang="zh-TW" sz="2400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iPAS</a:t>
            </a: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經濟部</a:t>
            </a:r>
            <a:r>
              <a:rPr lang="en-US" altLang="zh-TW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AI</a:t>
            </a: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應用規劃師認證 </a:t>
            </a:r>
            <a:endParaRPr lang="en-US" altLang="zh-TW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b="1" kern="100" dirty="0">
              <a:solidFill>
                <a:schemeClr val="accent4"/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100" dirty="0">
                <a:solidFill>
                  <a:srgbClr val="6366AD"/>
                </a:solidFill>
                <a:latin typeface="Taipei Sans TC Beta" pitchFamily="2" charset="-120"/>
                <a:ea typeface="Taipei Sans TC Beta" pitchFamily="2" charset="-120"/>
              </a:rPr>
              <a:t>學歷</a:t>
            </a:r>
            <a:endParaRPr lang="en-US" altLang="zh-TW" sz="2400" b="1" kern="100" dirty="0">
              <a:solidFill>
                <a:srgbClr val="6366AD"/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高師大成人教育研究所 </a:t>
            </a:r>
            <a:r>
              <a:rPr lang="zh-TW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畢業</a:t>
            </a:r>
            <a:endParaRPr lang="en-US" altLang="zh-TW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b="1" kern="100" dirty="0">
              <a:solidFill>
                <a:schemeClr val="accent4"/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100" dirty="0">
                <a:solidFill>
                  <a:srgbClr val="6366AD"/>
                </a:solidFill>
                <a:latin typeface="Taipei Sans TC Beta" pitchFamily="2" charset="-120"/>
                <a:ea typeface="Taipei Sans TC Beta" pitchFamily="2" charset="-120"/>
              </a:rPr>
              <a:t>經歷</a:t>
            </a:r>
            <a:endParaRPr lang="en-US" altLang="zh-TW" sz="2400" b="1" kern="100" dirty="0">
              <a:solidFill>
                <a:srgbClr val="6366AD"/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工研院、公務人力發展中心、聯電、農委會、南良、勞動力發展署</a:t>
            </a:r>
            <a:endParaRPr lang="en-US" altLang="zh-TW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樂齡學習輔導總團、北中南區輔導團講師、</a:t>
            </a:r>
            <a:r>
              <a:rPr lang="en-US" altLang="zh-TW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DOC</a:t>
            </a:r>
            <a:r>
              <a:rPr lang="zh-TW" alt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等培訓課程講師</a:t>
            </a:r>
            <a:endParaRPr lang="en-US" altLang="zh-TW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高師大、高科大等樂齡大學資訊講師</a:t>
            </a:r>
            <a:endParaRPr lang="en-US" altLang="zh-TW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高雄示範、大寮、鳥松、屏東、竹田等樂齡中心資訊講師</a:t>
            </a:r>
            <a:endParaRPr lang="en-US" altLang="zh-TW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各大圖書館、社教機構資訊講師</a:t>
            </a:r>
            <a:endParaRPr lang="en-US" altLang="zh-TW" b="1" kern="100" dirty="0">
              <a:solidFill>
                <a:schemeClr val="tx1">
                  <a:lumMod val="65000"/>
                  <a:lumOff val="3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2915A6F-ECD9-28C0-363D-EC2FD8DBBA02}"/>
              </a:ext>
            </a:extLst>
          </p:cNvPr>
          <p:cNvSpPr/>
          <p:nvPr/>
        </p:nvSpPr>
        <p:spPr>
          <a:xfrm>
            <a:off x="791210" y="5850480"/>
            <a:ext cx="7324800" cy="572648"/>
          </a:xfrm>
          <a:prstGeom prst="roundRect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B3DA3DF-8465-161C-0AED-D6DBA3FB6073}"/>
              </a:ext>
            </a:extLst>
          </p:cNvPr>
          <p:cNvSpPr/>
          <p:nvPr/>
        </p:nvSpPr>
        <p:spPr>
          <a:xfrm>
            <a:off x="999593" y="6065709"/>
            <a:ext cx="130629" cy="130629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E7CCFB7-B38D-E209-E4DA-9D18E7841D46}"/>
              </a:ext>
            </a:extLst>
          </p:cNvPr>
          <p:cNvSpPr txBox="1"/>
          <p:nvPr/>
        </p:nvSpPr>
        <p:spPr>
          <a:xfrm>
            <a:off x="1216931" y="5919160"/>
            <a:ext cx="6346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教育部</a:t>
            </a:r>
            <a:r>
              <a:rPr lang="zh-TW" altLang="en-US" sz="18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第三屆、第五屆</a:t>
            </a:r>
            <a:r>
              <a:rPr lang="zh-TW" altLang="en-US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樂齡奉獻獎</a:t>
            </a:r>
            <a:r>
              <a:rPr lang="zh-TW" altLang="en-US" sz="18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優良教師獎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3CC5AACD-7D44-4F9A-8CC3-E3576A1F1185}"/>
              </a:ext>
            </a:extLst>
          </p:cNvPr>
          <p:cNvSpPr/>
          <p:nvPr/>
        </p:nvSpPr>
        <p:spPr>
          <a:xfrm>
            <a:off x="6068495" y="6066991"/>
            <a:ext cx="130629" cy="130629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8B169EE-4E7B-0C73-AE6E-A9A7DDCE0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429" y="5040842"/>
            <a:ext cx="1206625" cy="163450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0DF9375-7290-66A1-F910-8A05A3BF4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819" y="5040842"/>
            <a:ext cx="1210197" cy="161927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7EAF686-38FC-5A2B-9C86-A8726E507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877" y="5036857"/>
            <a:ext cx="1194345" cy="1634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76C76-39A7-7449-047A-D838AAC9D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ECA7FB5-E71B-A793-B14C-84EE6111E5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62BE29-479A-386A-BF92-1ABB786B6B57}"/>
              </a:ext>
            </a:extLst>
          </p:cNvPr>
          <p:cNvSpPr/>
          <p:nvPr/>
        </p:nvSpPr>
        <p:spPr>
          <a:xfrm>
            <a:off x="303320" y="287491"/>
            <a:ext cx="11585359" cy="6237398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38CCDF1-2CD2-923A-26E5-B3FA773C18E2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328F0B70-A410-21DB-EA25-05A8F89A1E99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84C51B80-115E-4429-C92D-E855339166E4}"/>
              </a:ext>
            </a:extLst>
          </p:cNvPr>
          <p:cNvSpPr txBox="1"/>
          <p:nvPr/>
        </p:nvSpPr>
        <p:spPr>
          <a:xfrm>
            <a:off x="1493258" y="441170"/>
            <a:ext cx="291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詢問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9536658-8CBF-6C73-37B5-B89E311B4050}"/>
              </a:ext>
            </a:extLst>
          </p:cNvPr>
          <p:cNvSpPr txBox="1"/>
          <p:nvPr/>
        </p:nvSpPr>
        <p:spPr>
          <a:xfrm>
            <a:off x="2635995" y="2154874"/>
            <a:ext cx="7769246" cy="30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主題：○○○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如何用白話說明這個概念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i="0" u="none" strike="noStrike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i="0" u="none" strike="noStrike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請用五歲小孩也聽得懂的方式來講</a:t>
            </a:r>
            <a:endParaRPr lang="en-US" altLang="zh-TW" sz="28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請用一句話來定義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zh-TW" sz="28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580E53D-08D7-9C0E-694E-9F3DA68D25EC}"/>
              </a:ext>
            </a:extLst>
          </p:cNvPr>
          <p:cNvSpPr txBox="1"/>
          <p:nvPr/>
        </p:nvSpPr>
        <p:spPr>
          <a:xfrm>
            <a:off x="2635995" y="1347402"/>
            <a:ext cx="217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656AAC"/>
                </a:solidFill>
              </a:rPr>
              <a:t>Prompt</a:t>
            </a:r>
            <a:r>
              <a:rPr lang="zh-TW" altLang="en-US" sz="4000" b="1" dirty="0">
                <a:solidFill>
                  <a:srgbClr val="656AAC"/>
                </a:solidFill>
              </a:rPr>
              <a:t>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EF05-6591-6B50-2FC0-32C7D3586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03F9A80-7656-D135-9803-61926FEA611E}"/>
              </a:ext>
            </a:extLst>
          </p:cNvPr>
          <p:cNvSpPr/>
          <p:nvPr/>
        </p:nvSpPr>
        <p:spPr>
          <a:xfrm>
            <a:off x="5343470" y="1596587"/>
            <a:ext cx="4530207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01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 結構性思考與設計</a:t>
            </a:r>
            <a:endParaRPr lang="en-US" altLang="zh-CN" sz="3600" b="1" dirty="0">
              <a:solidFill>
                <a:srgbClr val="6366AD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C8D5010-00AE-E3D5-FE5E-F8C5DB55F64C}"/>
              </a:ext>
            </a:extLst>
          </p:cNvPr>
          <p:cNvSpPr/>
          <p:nvPr/>
        </p:nvSpPr>
        <p:spPr>
          <a:xfrm>
            <a:off x="5343470" y="2519805"/>
            <a:ext cx="3145213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02</a:t>
            </a:r>
            <a:r>
              <a:rPr lang="zh-TW" altLang="en-US" sz="3600" b="1" dirty="0">
                <a:solidFill>
                  <a:srgbClr val="6366AD"/>
                </a:solidFill>
                <a:latin typeface="+mn-ea"/>
                <a:sym typeface="Arial" panose="020B0604020202020204" pitchFamily="34" charset="0"/>
              </a:rPr>
              <a:t> 教材斷捨離</a:t>
            </a:r>
            <a:endParaRPr lang="en-US" altLang="zh-CN" sz="3600" b="1" dirty="0">
              <a:solidFill>
                <a:srgbClr val="6366AD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453E3EA-D898-34C9-380C-33DC9B8B9945}"/>
              </a:ext>
            </a:extLst>
          </p:cNvPr>
          <p:cNvSpPr/>
          <p:nvPr/>
        </p:nvSpPr>
        <p:spPr>
          <a:xfrm>
            <a:off x="5343470" y="3434504"/>
            <a:ext cx="5495215" cy="672617"/>
          </a:xfrm>
          <a:prstGeom prst="rect">
            <a:avLst/>
          </a:prstGeom>
          <a:effectLst/>
        </p:spPr>
        <p:txBody>
          <a:bodyPr wrap="none" lIns="63560" tIns="31780" rIns="63560" bIns="3178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03 </a:t>
            </a:r>
            <a:r>
              <a:rPr lang="zh-TW" altLang="en-US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運用</a:t>
            </a:r>
            <a:r>
              <a:rPr lang="en-US" altLang="zh-TW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AI</a:t>
            </a:r>
            <a:r>
              <a:rPr lang="zh-TW" altLang="en-US" sz="3600" b="1" dirty="0">
                <a:solidFill>
                  <a:srgbClr val="E94520"/>
                </a:solidFill>
                <a:latin typeface="+mn-ea"/>
                <a:sym typeface="Arial" panose="020B0604020202020204" pitchFamily="34" charset="0"/>
              </a:rPr>
              <a:t>工具來輔助排版</a:t>
            </a:r>
            <a:endParaRPr lang="en-US" altLang="zh-CN" sz="3600" b="1" dirty="0">
              <a:solidFill>
                <a:srgbClr val="E94520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11" name="TextBox 148">
            <a:extLst>
              <a:ext uri="{FF2B5EF4-FFF2-40B4-BE49-F238E27FC236}">
                <a16:creationId xmlns:a16="http://schemas.microsoft.com/office/drawing/2014/main" id="{DE1F2C11-DC2E-3024-17CA-44BAD2A17516}"/>
              </a:ext>
            </a:extLst>
          </p:cNvPr>
          <p:cNvSpPr txBox="1"/>
          <p:nvPr/>
        </p:nvSpPr>
        <p:spPr>
          <a:xfrm>
            <a:off x="2592997" y="1633982"/>
            <a:ext cx="1761031" cy="840419"/>
          </a:xfrm>
          <a:prstGeom prst="rect">
            <a:avLst/>
          </a:prstGeom>
          <a:noFill/>
        </p:spPr>
        <p:txBody>
          <a:bodyPr vert="horz" wrap="square" lIns="63560" tIns="31780" rIns="63560" bIns="317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600" b="1" cap="all" spc="209" dirty="0">
                <a:solidFill>
                  <a:srgbClr val="6366A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目錄</a:t>
            </a:r>
            <a:endParaRPr lang="en-US" altLang="zh-CN" sz="4600" b="1" cap="all" spc="209" dirty="0">
              <a:solidFill>
                <a:srgbClr val="6366AD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48">
            <a:extLst>
              <a:ext uri="{FF2B5EF4-FFF2-40B4-BE49-F238E27FC236}">
                <a16:creationId xmlns:a16="http://schemas.microsoft.com/office/drawing/2014/main" id="{A70C05CD-EBF4-7274-9A14-A3DFCE234ECC}"/>
              </a:ext>
            </a:extLst>
          </p:cNvPr>
          <p:cNvSpPr txBox="1"/>
          <p:nvPr/>
        </p:nvSpPr>
        <p:spPr>
          <a:xfrm>
            <a:off x="2592997" y="2393839"/>
            <a:ext cx="2380414" cy="584003"/>
          </a:xfrm>
          <a:prstGeom prst="rect">
            <a:avLst/>
          </a:prstGeom>
          <a:noFill/>
        </p:spPr>
        <p:txBody>
          <a:bodyPr vert="horz" wrap="square" lIns="63560" tIns="31780" rIns="63560" bIns="317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100" b="1" dirty="0">
                <a:solidFill>
                  <a:srgbClr val="6366A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CONTENTS</a:t>
            </a:r>
          </a:p>
        </p:txBody>
      </p:sp>
      <p:sp>
        <p:nvSpPr>
          <p:cNvPr id="13" name="椭圆 76">
            <a:extLst>
              <a:ext uri="{FF2B5EF4-FFF2-40B4-BE49-F238E27FC236}">
                <a16:creationId xmlns:a16="http://schemas.microsoft.com/office/drawing/2014/main" id="{EB3BD9A2-57F7-D35E-DB51-7CEB2C388D1F}"/>
              </a:ext>
            </a:extLst>
          </p:cNvPr>
          <p:cNvSpPr/>
          <p:nvPr/>
        </p:nvSpPr>
        <p:spPr>
          <a:xfrm>
            <a:off x="-5718437" y="3091324"/>
            <a:ext cx="9289030" cy="7488832"/>
          </a:xfrm>
          <a:prstGeom prst="ellipse">
            <a:avLst/>
          </a:prstGeom>
          <a:solidFill>
            <a:srgbClr val="3992D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78">
            <a:extLst>
              <a:ext uri="{FF2B5EF4-FFF2-40B4-BE49-F238E27FC236}">
                <a16:creationId xmlns:a16="http://schemas.microsoft.com/office/drawing/2014/main" id="{7DABEF8C-04BD-CAD2-752D-AA84FC434668}"/>
              </a:ext>
            </a:extLst>
          </p:cNvPr>
          <p:cNvSpPr/>
          <p:nvPr/>
        </p:nvSpPr>
        <p:spPr>
          <a:xfrm>
            <a:off x="-3058436" y="4107121"/>
            <a:ext cx="9289030" cy="7488832"/>
          </a:xfrm>
          <a:prstGeom prst="ellipse">
            <a:avLst/>
          </a:prstGeom>
          <a:solidFill>
            <a:srgbClr val="7030A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8B12-BCE1-4BFE-D848-C1972B5E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命名 -1_WPS图片">
            <a:extLst>
              <a:ext uri="{FF2B5EF4-FFF2-40B4-BE49-F238E27FC236}">
                <a16:creationId xmlns:a16="http://schemas.microsoft.com/office/drawing/2014/main" id="{07A31B10-C6AF-A8E5-89BF-24F8BF35D3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904BB99-35A6-4F64-33E5-EAC2B5282FD9}"/>
              </a:ext>
            </a:extLst>
          </p:cNvPr>
          <p:cNvSpPr txBox="1"/>
          <p:nvPr/>
        </p:nvSpPr>
        <p:spPr>
          <a:xfrm>
            <a:off x="1756266" y="2414146"/>
            <a:ext cx="8995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4800" b="1" dirty="0">
                <a:solidFill>
                  <a:schemeClr val="bg1"/>
                </a:solidFill>
                <a:cs typeface="+mn-ea"/>
                <a:sym typeface="+mn-lt"/>
              </a:rPr>
              <a:t>設計的太認真了</a:t>
            </a:r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B04424E-7080-0BC0-2835-57D43F4E9A1E}"/>
              </a:ext>
            </a:extLst>
          </p:cNvPr>
          <p:cNvSpPr txBox="1"/>
          <p:nvPr/>
        </p:nvSpPr>
        <p:spPr>
          <a:xfrm>
            <a:off x="4205269" y="3337005"/>
            <a:ext cx="4097403" cy="741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TW" altLang="en-US" sz="2800" dirty="0">
                <a:solidFill>
                  <a:schemeClr val="bg1"/>
                </a:solidFill>
                <a:cs typeface="+mn-ea"/>
                <a:sym typeface="+mn-lt"/>
              </a:rPr>
              <a:t>設計也要掌握重點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16A5DEC-0798-B36B-5A01-0C12A0D9B796}"/>
              </a:ext>
            </a:extLst>
          </p:cNvPr>
          <p:cNvSpPr txBox="1"/>
          <p:nvPr/>
        </p:nvSpPr>
        <p:spPr>
          <a:xfrm>
            <a:off x="3127594" y="4171509"/>
            <a:ext cx="6252752" cy="461665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dirty="0">
                <a:solidFill>
                  <a:schemeClr val="bg1"/>
                </a:solidFill>
              </a:rPr>
              <a:t>浪費時間，也不會變好看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0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2CDA5-4BD0-34D2-0F6C-49E1365F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F828CE8-09A7-2014-BA6B-34432EEA0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12" y="1255668"/>
            <a:ext cx="7731071" cy="431532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697622A4-70D3-BBFB-12C9-26D2F483D869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CF9BF78-4567-219E-F5EC-737335B169D9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1F2C86-32A5-F164-CB70-9AE83B00FA57}"/>
              </a:ext>
            </a:extLst>
          </p:cNvPr>
          <p:cNvSpPr txBox="1"/>
          <p:nvPr/>
        </p:nvSpPr>
        <p:spPr>
          <a:xfrm>
            <a:off x="1379314" y="330300"/>
            <a:ext cx="391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文字的層次感</a:t>
            </a:r>
          </a:p>
        </p:txBody>
      </p:sp>
      <p:sp>
        <p:nvSpPr>
          <p:cNvPr id="11" name="圆角矩形 33">
            <a:extLst>
              <a:ext uri="{FF2B5EF4-FFF2-40B4-BE49-F238E27FC236}">
                <a16:creationId xmlns:a16="http://schemas.microsoft.com/office/drawing/2014/main" id="{6EBED944-2B61-6499-2A08-E9C04BAF82BC}"/>
              </a:ext>
            </a:extLst>
          </p:cNvPr>
          <p:cNvSpPr/>
          <p:nvPr/>
        </p:nvSpPr>
        <p:spPr>
          <a:xfrm>
            <a:off x="3467705" y="5573908"/>
            <a:ext cx="5738306" cy="458745"/>
          </a:xfrm>
          <a:prstGeom prst="roundRect">
            <a:avLst>
              <a:gd name="adj" fmla="val 50000"/>
            </a:avLst>
          </a:prstGeom>
          <a:solidFill>
            <a:srgbClr val="6366AD"/>
          </a:solidFill>
          <a:ln w="9525">
            <a:noFill/>
            <a:rou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6366AD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7334136-F165-B1ED-259C-E54EC351E128}"/>
              </a:ext>
            </a:extLst>
          </p:cNvPr>
          <p:cNvSpPr txBox="1"/>
          <p:nvPr/>
        </p:nvSpPr>
        <p:spPr>
          <a:xfrm>
            <a:off x="4332160" y="5573908"/>
            <a:ext cx="400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注意文字的層次感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CADD478-4B55-5CFD-D8ED-9F9A70FC3D97}"/>
              </a:ext>
            </a:extLst>
          </p:cNvPr>
          <p:cNvSpPr txBox="1"/>
          <p:nvPr/>
        </p:nvSpPr>
        <p:spPr>
          <a:xfrm>
            <a:off x="7808359" y="2375255"/>
            <a:ext cx="36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44</a:t>
            </a:r>
            <a:r>
              <a:rPr lang="zh-TW" altLang="en-US" dirty="0"/>
              <a:t>級，微軟雅黑體＋分散對齊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2B2563C-DE15-2636-5FB5-B6EFBCE07B48}"/>
              </a:ext>
            </a:extLst>
          </p:cNvPr>
          <p:cNvSpPr txBox="1"/>
          <p:nvPr/>
        </p:nvSpPr>
        <p:spPr>
          <a:xfrm>
            <a:off x="7808360" y="2794571"/>
            <a:ext cx="393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24</a:t>
            </a:r>
            <a:r>
              <a:rPr lang="zh-TW" altLang="en-US" dirty="0"/>
              <a:t>級，微軟雅黑體＋框＋分散對齊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715CA10-9ADC-5221-2F91-E2F3958481D2}"/>
              </a:ext>
            </a:extLst>
          </p:cNvPr>
          <p:cNvSpPr txBox="1"/>
          <p:nvPr/>
        </p:nvSpPr>
        <p:spPr>
          <a:xfrm>
            <a:off x="7808359" y="3494842"/>
            <a:ext cx="393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24</a:t>
            </a:r>
            <a:r>
              <a:rPr lang="zh-TW" altLang="en-US" dirty="0"/>
              <a:t>級，微軟雅黑體＋靠左對齊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5341E5FF-BC13-E93A-942D-98F4738435B0}"/>
              </a:ext>
            </a:extLst>
          </p:cNvPr>
          <p:cNvSpPr/>
          <p:nvPr/>
        </p:nvSpPr>
        <p:spPr>
          <a:xfrm>
            <a:off x="7530957" y="2434975"/>
            <a:ext cx="278199" cy="278199"/>
          </a:xfrm>
          <a:prstGeom prst="ellips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70FDC52-3A49-FE8E-BE02-CE8CC8537768}"/>
              </a:ext>
            </a:extLst>
          </p:cNvPr>
          <p:cNvSpPr/>
          <p:nvPr/>
        </p:nvSpPr>
        <p:spPr>
          <a:xfrm>
            <a:off x="7530957" y="2837123"/>
            <a:ext cx="278199" cy="278199"/>
          </a:xfrm>
          <a:prstGeom prst="ellips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E9551389-BF29-8F30-C98B-D1753BF5BF27}"/>
              </a:ext>
            </a:extLst>
          </p:cNvPr>
          <p:cNvSpPr/>
          <p:nvPr/>
        </p:nvSpPr>
        <p:spPr>
          <a:xfrm>
            <a:off x="7530160" y="3533321"/>
            <a:ext cx="278199" cy="278199"/>
          </a:xfrm>
          <a:prstGeom prst="ellips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4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3B2D-CC2A-EAA9-16B8-0C704D469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CCC4812-972C-2894-E51A-764DAB7B129B}"/>
              </a:ext>
            </a:extLst>
          </p:cNvPr>
          <p:cNvSpPr/>
          <p:nvPr/>
        </p:nvSpPr>
        <p:spPr>
          <a:xfrm>
            <a:off x="0" y="-11038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79FDC0-C18C-5898-8A36-A162E82A03AD}"/>
              </a:ext>
            </a:extLst>
          </p:cNvPr>
          <p:cNvSpPr/>
          <p:nvPr/>
        </p:nvSpPr>
        <p:spPr>
          <a:xfrm>
            <a:off x="328474" y="319262"/>
            <a:ext cx="11585359" cy="6219475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A8E3F7-A007-D0B9-621C-8B3B0B4970BA}"/>
              </a:ext>
            </a:extLst>
          </p:cNvPr>
          <p:cNvSpPr txBox="1"/>
          <p:nvPr/>
        </p:nvSpPr>
        <p:spPr>
          <a:xfrm>
            <a:off x="3285040" y="1336967"/>
            <a:ext cx="58127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讓以下這一段文字出現層次感</a:t>
            </a: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5F222553-7DE3-2D51-882A-E94DFFD78E33}"/>
              </a:ext>
            </a:extLst>
          </p:cNvPr>
          <p:cNvSpPr txBox="1"/>
          <p:nvPr/>
        </p:nvSpPr>
        <p:spPr>
          <a:xfrm>
            <a:off x="1455420" y="538258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B207F53-186D-2621-3F7D-B4931F835296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E4FC254-474A-FCC1-CEC3-2247DC6075A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E19F238-394F-96C8-D3D0-C6DA7C0F2B74}"/>
              </a:ext>
            </a:extLst>
          </p:cNvPr>
          <p:cNvSpPr txBox="1"/>
          <p:nvPr/>
        </p:nvSpPr>
        <p:spPr>
          <a:xfrm>
            <a:off x="2501676" y="2381553"/>
            <a:ext cx="716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anose="020B0604030504040204" pitchFamily="34" charset="0"/>
              </a:rPr>
              <a:t>讓聽者覺得有學到東西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ahoma" panose="020B060403050404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162528-2C37-53AD-EFD3-F18B45D23769}"/>
              </a:ext>
            </a:extLst>
          </p:cNvPr>
          <p:cNvSpPr txBox="1"/>
          <p:nvPr/>
        </p:nvSpPr>
        <p:spPr>
          <a:xfrm>
            <a:off x="2501676" y="3370317"/>
            <a:ext cx="8645396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我們分成幾個主題來切入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…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（知識點）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針對這個問題，我們提出幾個解決方案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…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（策略）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所以我們有幾個研究成果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…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EF28727-5E79-B48D-FB88-27EECDF8B1F4}"/>
              </a:ext>
            </a:extLst>
          </p:cNvPr>
          <p:cNvSpPr txBox="1"/>
          <p:nvPr/>
        </p:nvSpPr>
        <p:spPr>
          <a:xfrm>
            <a:off x="2501676" y="2908652"/>
            <a:ext cx="42355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重視內容的含金量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73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6CEE0-24C6-19B2-F9C6-D7648245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50539AD5-5959-4CA2-62A2-0A3113AE7D50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807A183-1071-622B-0CAA-424390B7D64D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6875B8-9F25-4A06-194D-9983FF82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22696" r="18413" b="16554"/>
          <a:stretch/>
        </p:blipFill>
        <p:spPr>
          <a:xfrm>
            <a:off x="998719" y="1387010"/>
            <a:ext cx="3275330" cy="45877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DACC6EB-8E1D-1F0E-CBFB-4FDE5CB44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22696" r="18413" b="16554"/>
          <a:stretch/>
        </p:blipFill>
        <p:spPr>
          <a:xfrm>
            <a:off x="5135366" y="1387010"/>
            <a:ext cx="3275330" cy="4587727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4C803AAE-44EB-6937-5B5A-8920576AD27E}"/>
              </a:ext>
            </a:extLst>
          </p:cNvPr>
          <p:cNvGrpSpPr/>
          <p:nvPr/>
        </p:nvGrpSpPr>
        <p:grpSpPr>
          <a:xfrm>
            <a:off x="5291192" y="2429502"/>
            <a:ext cx="2979505" cy="3205539"/>
            <a:chOff x="6251826" y="2486010"/>
            <a:chExt cx="2979505" cy="3205539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7D89CD5-CB2A-92F8-915A-A6161198FFC9}"/>
                </a:ext>
              </a:extLst>
            </p:cNvPr>
            <p:cNvSpPr txBox="1"/>
            <p:nvPr/>
          </p:nvSpPr>
          <p:spPr>
            <a:xfrm>
              <a:off x="6251826" y="2486010"/>
              <a:ext cx="2979505" cy="3205539"/>
            </a:xfrm>
            <a:prstGeom prst="rect">
              <a:avLst/>
            </a:prstGeom>
            <a:solidFill>
              <a:srgbClr val="DED9D8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dirty="0"/>
                <a:t>三月份最強團購又來囉！</a:t>
              </a:r>
              <a:endParaRPr lang="en-US" altLang="zh-TW" dirty="0"/>
            </a:p>
            <a:p>
              <a:endParaRPr lang="en-US" altLang="zh-TW" dirty="0"/>
            </a:p>
            <a:p>
              <a:pPr algn="ctr"/>
              <a:r>
                <a:rPr lang="zh-TW" altLang="en-US" sz="2800" b="1" dirty="0"/>
                <a:t>野人舒食  雞胸肉</a:t>
              </a:r>
              <a:endParaRPr lang="en-US" altLang="zh-TW" sz="2800" b="1" dirty="0"/>
            </a:p>
            <a:p>
              <a:pPr algn="ctr"/>
              <a:r>
                <a:rPr lang="en-US" altLang="zh-TW" sz="2800" b="1" dirty="0"/>
                <a:t>180</a:t>
              </a:r>
              <a:r>
                <a:rPr lang="zh-TW" altLang="en-US" sz="2800" b="1" dirty="0"/>
                <a:t>克</a:t>
              </a:r>
              <a:endParaRPr lang="en-US" altLang="zh-TW" sz="2800" b="1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zh-TW" altLang="en-US" dirty="0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FE126BFA-CF6E-F2A3-393E-1C1BD437F571}"/>
                </a:ext>
              </a:extLst>
            </p:cNvPr>
            <p:cNvSpPr txBox="1"/>
            <p:nvPr/>
          </p:nvSpPr>
          <p:spPr>
            <a:xfrm>
              <a:off x="7048070" y="3899502"/>
              <a:ext cx="16387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dirty="0"/>
                <a:t>口味高達</a:t>
              </a:r>
              <a:r>
                <a:rPr lang="en-US" altLang="zh-TW" sz="1400" dirty="0"/>
                <a:t>5</a:t>
              </a:r>
              <a:r>
                <a:rPr lang="zh-TW" altLang="en-US" sz="1400" dirty="0"/>
                <a:t>種以上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A4042E1-2321-CD22-5325-02929DB21BCF}"/>
                </a:ext>
              </a:extLst>
            </p:cNvPr>
            <p:cNvSpPr txBox="1"/>
            <p:nvPr/>
          </p:nvSpPr>
          <p:spPr>
            <a:xfrm>
              <a:off x="7240710" y="5059441"/>
              <a:ext cx="1253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/>
                <a:t>等你囉</a:t>
              </a:r>
              <a:r>
                <a:rPr lang="en-US" altLang="zh-TW" sz="2400" dirty="0"/>
                <a:t>!</a:t>
              </a:r>
              <a:endParaRPr lang="zh-TW" altLang="en-US" sz="1400" dirty="0"/>
            </a:p>
          </p:txBody>
        </p:sp>
      </p:grp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998D2BBD-D08A-03B5-068F-0737E87778DA}"/>
              </a:ext>
            </a:extLst>
          </p:cNvPr>
          <p:cNvCxnSpPr/>
          <p:nvPr/>
        </p:nvCxnSpPr>
        <p:spPr>
          <a:xfrm>
            <a:off x="6185042" y="2887038"/>
            <a:ext cx="11609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95B7B577-CC3C-B6DE-7C5C-2CB8763EC279}"/>
              </a:ext>
            </a:extLst>
          </p:cNvPr>
          <p:cNvGrpSpPr/>
          <p:nvPr/>
        </p:nvGrpSpPr>
        <p:grpSpPr>
          <a:xfrm>
            <a:off x="5197012" y="4369686"/>
            <a:ext cx="3073685" cy="584775"/>
            <a:chOff x="5197012" y="4369686"/>
            <a:chExt cx="3073685" cy="584775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99C2EB5-ACC9-AFA9-0C46-632486D09812}"/>
                </a:ext>
              </a:extLst>
            </p:cNvPr>
            <p:cNvSpPr txBox="1"/>
            <p:nvPr/>
          </p:nvSpPr>
          <p:spPr>
            <a:xfrm>
              <a:off x="5197012" y="4369686"/>
              <a:ext cx="30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zh-TW" altLang="en-US" sz="1600" dirty="0"/>
                <a:t>團購日期：</a:t>
              </a:r>
              <a:r>
                <a:rPr lang="en-US" altLang="zh-TW" sz="1600" dirty="0"/>
                <a:t>3/10~3/23</a:t>
              </a:r>
            </a:p>
            <a:p>
              <a:pPr lvl="1"/>
              <a:r>
                <a:rPr lang="zh-TW" altLang="en-US" sz="1600" dirty="0"/>
                <a:t>團購方式：請洽櫃臺</a:t>
              </a:r>
              <a:endParaRPr lang="en-US" altLang="zh-TW" sz="1600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E1C50ED-FADA-1A47-AE07-22F48DD8E952}"/>
                </a:ext>
              </a:extLst>
            </p:cNvPr>
            <p:cNvSpPr/>
            <p:nvPr/>
          </p:nvSpPr>
          <p:spPr>
            <a:xfrm>
              <a:off x="5599415" y="4369686"/>
              <a:ext cx="2363057" cy="584775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本框 8">
            <a:extLst>
              <a:ext uri="{FF2B5EF4-FFF2-40B4-BE49-F238E27FC236}">
                <a16:creationId xmlns:a16="http://schemas.microsoft.com/office/drawing/2014/main" id="{DB3C60D1-096B-D722-FAEC-761287E2DEEF}"/>
              </a:ext>
            </a:extLst>
          </p:cNvPr>
          <p:cNvSpPr txBox="1"/>
          <p:nvPr/>
        </p:nvSpPr>
        <p:spPr>
          <a:xfrm>
            <a:off x="1609598" y="315451"/>
            <a:ext cx="735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美感堆積在</a:t>
            </a:r>
            <a:r>
              <a:rPr lang="zh-TW" altLang="en-US" sz="2800" b="1" dirty="0">
                <a:solidFill>
                  <a:srgbClr val="6366AD"/>
                </a:solidFill>
                <a:cs typeface="+mn-ea"/>
              </a:rPr>
              <a:t>注意力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的細節裡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7D5DABCF-E952-8DAF-E369-058E7EFB47AB}"/>
              </a:ext>
            </a:extLst>
          </p:cNvPr>
          <p:cNvSpPr/>
          <p:nvPr/>
        </p:nvSpPr>
        <p:spPr>
          <a:xfrm rot="5400000">
            <a:off x="4500046" y="3232409"/>
            <a:ext cx="324991" cy="280165"/>
          </a:xfrm>
          <a:prstGeom prst="triangl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A6EA0C4-3783-8C58-4EE5-2C2522C95D5D}"/>
              </a:ext>
            </a:extLst>
          </p:cNvPr>
          <p:cNvSpPr txBox="1"/>
          <p:nvPr/>
        </p:nvSpPr>
        <p:spPr>
          <a:xfrm>
            <a:off x="8566522" y="2519789"/>
            <a:ext cx="341602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1.</a:t>
            </a:r>
            <a:r>
              <a:rPr lang="zh-TW" altLang="en-US" dirty="0"/>
              <a:t>調整觀看順序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dirty="0"/>
              <a:t>2.</a:t>
            </a:r>
            <a:r>
              <a:rPr lang="zh-TW" altLang="en-US" dirty="0"/>
              <a:t>調整</a:t>
            </a:r>
            <a:r>
              <a:rPr lang="zh-TW" altLang="en-US" dirty="0">
                <a:solidFill>
                  <a:schemeClr val="accent5"/>
                </a:solidFill>
              </a:rPr>
              <a:t>文字強弱</a:t>
            </a:r>
            <a:r>
              <a:rPr lang="zh-TW" altLang="en-US" dirty="0"/>
              <a:t>（大小）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dirty="0"/>
              <a:t>3.</a:t>
            </a:r>
            <a:r>
              <a:rPr lang="zh-TW" altLang="en-US" dirty="0"/>
              <a:t>把同樣類型的文字</a:t>
            </a:r>
            <a:r>
              <a:rPr lang="zh-TW" altLang="en-US" dirty="0">
                <a:solidFill>
                  <a:schemeClr val="accent5"/>
                </a:solidFill>
              </a:rPr>
              <a:t>群組化</a:t>
            </a:r>
            <a:endParaRPr lang="en-US" altLang="zh-TW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dirty="0"/>
              <a:t>4.</a:t>
            </a:r>
            <a:r>
              <a:rPr lang="zh-TW" altLang="en-US" dirty="0"/>
              <a:t>使用</a:t>
            </a:r>
            <a:r>
              <a:rPr lang="zh-TW" altLang="en-US" dirty="0">
                <a:solidFill>
                  <a:schemeClr val="accent5"/>
                </a:solidFill>
              </a:rPr>
              <a:t>線條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chemeClr val="accent5"/>
                </a:solidFill>
              </a:rPr>
              <a:t>框線</a:t>
            </a:r>
            <a:r>
              <a:rPr lang="zh-TW" altLang="en-US" dirty="0"/>
              <a:t>把內容作區隔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30D33-034E-2EBB-966C-B85CB4F17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A6014D-BE0E-A2BD-CB9D-AA8B649EE8DF}"/>
              </a:ext>
            </a:extLst>
          </p:cNvPr>
          <p:cNvSpPr/>
          <p:nvPr/>
        </p:nvSpPr>
        <p:spPr>
          <a:xfrm>
            <a:off x="0" y="-11038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B120B6-3D5F-5223-01F7-10514D490F08}"/>
              </a:ext>
            </a:extLst>
          </p:cNvPr>
          <p:cNvSpPr/>
          <p:nvPr/>
        </p:nvSpPr>
        <p:spPr>
          <a:xfrm>
            <a:off x="328474" y="319262"/>
            <a:ext cx="11585359" cy="6219475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189A90-A4EC-CE31-E86D-A44E85E710B0}"/>
              </a:ext>
            </a:extLst>
          </p:cNvPr>
          <p:cNvSpPr txBox="1"/>
          <p:nvPr/>
        </p:nvSpPr>
        <p:spPr>
          <a:xfrm>
            <a:off x="5647697" y="585055"/>
            <a:ext cx="46311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換你排看看</a:t>
            </a: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5A1841DC-A88A-BB8D-6390-616EAE5126D7}"/>
              </a:ext>
            </a:extLst>
          </p:cNvPr>
          <p:cNvSpPr txBox="1"/>
          <p:nvPr/>
        </p:nvSpPr>
        <p:spPr>
          <a:xfrm>
            <a:off x="1455420" y="538258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73FCE9E-5602-7C04-839A-CB70CBFF5C4E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6AB4B80-4D06-2F25-D8F1-942D47051DD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46B57BF-DC56-EDCD-2700-772F51BCD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22696" r="18413" b="16554"/>
          <a:stretch/>
        </p:blipFill>
        <p:spPr>
          <a:xfrm>
            <a:off x="998719" y="1387010"/>
            <a:ext cx="3275330" cy="458772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32747B89-3E88-77E4-F7D8-12AB1644B325}"/>
              </a:ext>
            </a:extLst>
          </p:cNvPr>
          <p:cNvGrpSpPr/>
          <p:nvPr/>
        </p:nvGrpSpPr>
        <p:grpSpPr>
          <a:xfrm>
            <a:off x="5135366" y="1387010"/>
            <a:ext cx="3275330" cy="4587727"/>
            <a:chOff x="6096000" y="1443518"/>
            <a:chExt cx="3275330" cy="458772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398ACBC-44C8-F576-5BC9-D7B9DB89D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2" t="22696" r="18413" b="16554"/>
            <a:stretch/>
          </p:blipFill>
          <p:spPr>
            <a:xfrm>
              <a:off x="6096000" y="1443518"/>
              <a:ext cx="3275330" cy="4587727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8F3BC7D-B595-B342-53DA-F066ED09AF0E}"/>
                </a:ext>
              </a:extLst>
            </p:cNvPr>
            <p:cNvSpPr txBox="1"/>
            <p:nvPr/>
          </p:nvSpPr>
          <p:spPr>
            <a:xfrm>
              <a:off x="6251826" y="2486010"/>
              <a:ext cx="2979505" cy="3205539"/>
            </a:xfrm>
            <a:prstGeom prst="rect">
              <a:avLst/>
            </a:prstGeom>
            <a:solidFill>
              <a:srgbClr val="DED9D8"/>
            </a:solidFill>
          </p:spPr>
          <p:txBody>
            <a:bodyPr wrap="square" rtlCol="0">
              <a:noAutofit/>
            </a:bodyPr>
            <a:lstStyle/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zh-TW" altLang="en-US" dirty="0"/>
            </a:p>
          </p:txBody>
        </p:sp>
      </p:grp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FB75C8C7-1AFA-3707-3CCA-09B18703BC67}"/>
              </a:ext>
            </a:extLst>
          </p:cNvPr>
          <p:cNvSpPr/>
          <p:nvPr/>
        </p:nvSpPr>
        <p:spPr>
          <a:xfrm rot="5400000">
            <a:off x="4500046" y="3232409"/>
            <a:ext cx="324991" cy="280165"/>
          </a:xfrm>
          <a:prstGeom prst="triangl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6BD4F11-6509-07B0-9E17-2CFE3AEEBFAC}"/>
              </a:ext>
            </a:extLst>
          </p:cNvPr>
          <p:cNvSpPr txBox="1"/>
          <p:nvPr/>
        </p:nvSpPr>
        <p:spPr>
          <a:xfrm>
            <a:off x="8566522" y="2519789"/>
            <a:ext cx="341602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1.</a:t>
            </a:r>
            <a:r>
              <a:rPr lang="zh-TW" altLang="en-US" dirty="0"/>
              <a:t>調整觀看順序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dirty="0"/>
              <a:t>2.</a:t>
            </a:r>
            <a:r>
              <a:rPr lang="zh-TW" altLang="en-US" dirty="0"/>
              <a:t>調整</a:t>
            </a:r>
            <a:r>
              <a:rPr lang="zh-TW" altLang="en-US" dirty="0">
                <a:solidFill>
                  <a:schemeClr val="accent5"/>
                </a:solidFill>
              </a:rPr>
              <a:t>文字強弱</a:t>
            </a:r>
            <a:r>
              <a:rPr lang="zh-TW" altLang="en-US" dirty="0"/>
              <a:t>（大小）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dirty="0"/>
              <a:t>3.</a:t>
            </a:r>
            <a:r>
              <a:rPr lang="zh-TW" altLang="en-US" dirty="0"/>
              <a:t>把同樣類型的文字</a:t>
            </a:r>
            <a:r>
              <a:rPr lang="zh-TW" altLang="en-US" dirty="0">
                <a:solidFill>
                  <a:schemeClr val="accent5"/>
                </a:solidFill>
              </a:rPr>
              <a:t>群組化</a:t>
            </a:r>
            <a:endParaRPr lang="en-US" altLang="zh-TW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dirty="0"/>
              <a:t>4.</a:t>
            </a:r>
            <a:r>
              <a:rPr lang="zh-TW" altLang="en-US" dirty="0"/>
              <a:t>使用</a:t>
            </a:r>
            <a:r>
              <a:rPr lang="zh-TW" altLang="en-US" dirty="0">
                <a:solidFill>
                  <a:schemeClr val="accent5"/>
                </a:solidFill>
              </a:rPr>
              <a:t>線條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chemeClr val="accent5"/>
                </a:solidFill>
              </a:rPr>
              <a:t>框線</a:t>
            </a:r>
            <a:r>
              <a:rPr lang="zh-TW" altLang="en-US" dirty="0"/>
              <a:t>把內容作區隔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00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1E737-D11A-7953-9F9F-3D352E793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E8C8596-457E-02EA-626F-3B0E528FFD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ED8CC6-6350-6EBD-C57E-4070C84A5EEB}"/>
              </a:ext>
            </a:extLst>
          </p:cNvPr>
          <p:cNvSpPr/>
          <p:nvPr/>
        </p:nvSpPr>
        <p:spPr>
          <a:xfrm>
            <a:off x="328474" y="330300"/>
            <a:ext cx="11585359" cy="6219475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0E46AA8-C36C-D9FD-004D-9BF496CFAE3F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4DD0C93-0B34-04A3-17F5-44919D66B9D5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4F26704-0A34-5CB6-3D83-07C6AF40B944}"/>
              </a:ext>
            </a:extLst>
          </p:cNvPr>
          <p:cNvSpPr txBox="1"/>
          <p:nvPr/>
        </p:nvSpPr>
        <p:spPr>
          <a:xfrm>
            <a:off x="3285040" y="1348005"/>
            <a:ext cx="58127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試著請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協助調整簡報並加入標題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FFC9B0-3290-CE2A-EBBA-7E6A183DF931}"/>
              </a:ext>
            </a:extLst>
          </p:cNvPr>
          <p:cNvSpPr txBox="1"/>
          <p:nvPr/>
        </p:nvSpPr>
        <p:spPr>
          <a:xfrm>
            <a:off x="7450968" y="2951101"/>
            <a:ext cx="3480884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請幫我下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個吸睛標題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請幫我濃縮成兩句話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638C2D3-73E2-65E6-E3D9-F9C1E4F84CBE}"/>
              </a:ext>
            </a:extLst>
          </p:cNvPr>
          <p:cNvSpPr txBox="1"/>
          <p:nvPr/>
        </p:nvSpPr>
        <p:spPr>
          <a:xfrm>
            <a:off x="930993" y="2417568"/>
            <a:ext cx="62055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一、依據 經濟部 以下簡稱本部 為執行「 商業服務業智慧減碳補助計畫 」 以 下簡稱本計畫 ）），依 據 「 疫後強化經濟與社會韌性及全民共享經濟成果特 別條例 」 第 </a:t>
            </a:r>
            <a:r>
              <a:rPr lang="en-US" altLang="zh-TW" dirty="0"/>
              <a:t>3</a:t>
            </a:r>
            <a:r>
              <a:rPr lang="zh-TW" altLang="en-US" dirty="0"/>
              <a:t>條 第 </a:t>
            </a:r>
            <a:r>
              <a:rPr lang="en-US" altLang="zh-TW" dirty="0"/>
              <a:t>5</a:t>
            </a:r>
            <a:r>
              <a:rPr lang="zh-TW" altLang="en-US" dirty="0"/>
              <a:t>款 及 「 經濟部推動產業及中小企業升級轉型辦法 」 第 </a:t>
            </a:r>
            <a:r>
              <a:rPr lang="en-US" altLang="zh-TW" dirty="0"/>
              <a:t>5</a:t>
            </a:r>
            <a:r>
              <a:rPr lang="zh-TW" altLang="en-US" dirty="0"/>
              <a:t>條規定 訂定 商業服務業智慧減碳 補助 計畫 申請須知 以下簡稱本須知 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二、計畫目標 協助中小型商業服務業推動減碳管理與永續發展， 促進 企業運用智 慧科技 透 過 提升營運效能、預測部署決策、創新經營模式等方式達成減 碳目的，開創低碳營運與商業模式，加速產業綠色轉型。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CECF574D-EE62-637D-32FC-324E86E26A35}"/>
              </a:ext>
            </a:extLst>
          </p:cNvPr>
          <p:cNvSpPr txBox="1"/>
          <p:nvPr/>
        </p:nvSpPr>
        <p:spPr>
          <a:xfrm>
            <a:off x="1455420" y="549296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8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EBB6-0892-9584-476C-29054B831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A8FEFAF2-DE60-89AE-07D2-4295153DDEE2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1D23C7F-50EF-7D62-B855-8353EDD1DE18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DE766DF-55BD-2C29-8312-A6E63823C10E}"/>
              </a:ext>
            </a:extLst>
          </p:cNvPr>
          <p:cNvSpPr txBox="1"/>
          <p:nvPr/>
        </p:nvSpPr>
        <p:spPr>
          <a:xfrm>
            <a:off x="1379314" y="330300"/>
            <a:ext cx="268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下載模版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381E4F-6393-7071-484C-4162B4E8D3B9}"/>
              </a:ext>
            </a:extLst>
          </p:cNvPr>
          <p:cNvSpPr txBox="1"/>
          <p:nvPr/>
        </p:nvSpPr>
        <p:spPr>
          <a:xfrm>
            <a:off x="2889682" y="1367841"/>
            <a:ext cx="6205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https://www.free-powerpoint-templates-design.com/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6F04089-4570-25CA-EAC5-B7F8014B9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0076"/>
            <a:ext cx="12192000" cy="3895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8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4964B-BAE2-43D4-A442-2A377246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76F05940-B881-C071-417D-3713F6277E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174710-ECA4-E597-CB2C-22445D11D70E}"/>
              </a:ext>
            </a:extLst>
          </p:cNvPr>
          <p:cNvSpPr/>
          <p:nvPr/>
        </p:nvSpPr>
        <p:spPr>
          <a:xfrm>
            <a:off x="328474" y="330300"/>
            <a:ext cx="11585359" cy="6260572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F422B69-AFB7-0459-5936-6F62EE4F5C48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8289111-409A-0E33-9A0B-547A23BE9223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AD87453-1367-E3E7-E4E1-6A8CBF7786ED}"/>
              </a:ext>
            </a:extLst>
          </p:cNvPr>
          <p:cNvSpPr txBox="1"/>
          <p:nvPr/>
        </p:nvSpPr>
        <p:spPr>
          <a:xfrm>
            <a:off x="2982342" y="1711702"/>
            <a:ext cx="58127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為你的簡報重新挑選模版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37C1DE4B-81FD-6BA5-2F4F-C876AB6B2612}"/>
              </a:ext>
            </a:extLst>
          </p:cNvPr>
          <p:cNvSpPr txBox="1"/>
          <p:nvPr/>
        </p:nvSpPr>
        <p:spPr>
          <a:xfrm>
            <a:off x="1455420" y="549296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B78BF1-4F0D-EA51-7E1D-3D5503B5690F}"/>
              </a:ext>
            </a:extLst>
          </p:cNvPr>
          <p:cNvSpPr txBox="1"/>
          <p:nvPr/>
        </p:nvSpPr>
        <p:spPr>
          <a:xfrm>
            <a:off x="2982342" y="2464705"/>
            <a:ext cx="6449967" cy="348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■從</a:t>
            </a:r>
            <a:r>
              <a:rPr lang="en-US" altLang="zh-TW" sz="2400" b="1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felo</a:t>
            </a: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下載一份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■模版網站</a:t>
            </a:r>
            <a:endParaRPr lang="en-US" altLang="zh-TW" sz="2400" b="1" dirty="0">
              <a:solidFill>
                <a:srgbClr val="656AA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https://www.free-powerpoint-templates-design.com/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https://www.ypppt.com/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Canva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■自己設計</a:t>
            </a:r>
            <a:endParaRPr lang="en-US" altLang="zh-TW" sz="2400" b="1" dirty="0">
              <a:solidFill>
                <a:srgbClr val="656AA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rgbClr val="656AA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5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3606-3CE5-6C3B-4004-E44D3F3DC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486AE95-F0D5-DC1A-FF7F-6ED4C9285742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EF9187C2-217B-CF57-062A-725CA9EACBCE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408AFD7-937D-3A69-DC23-397F3AEFC5AB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25822622-F195-0B7F-1A85-1492AFB8CFA4}"/>
              </a:ext>
            </a:extLst>
          </p:cNvPr>
          <p:cNvSpPr txBox="1"/>
          <p:nvPr/>
        </p:nvSpPr>
        <p:spPr>
          <a:xfrm>
            <a:off x="1379312" y="330300"/>
            <a:ext cx="881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為什麼全自動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簡報真的沒辦法？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B0FD26-2E37-EAB6-CDE4-A3AA5FB7F0E2}"/>
              </a:ext>
            </a:extLst>
          </p:cNvPr>
          <p:cNvSpPr txBox="1"/>
          <p:nvPr/>
        </p:nvSpPr>
        <p:spPr>
          <a:xfrm>
            <a:off x="1890628" y="1000470"/>
            <a:ext cx="6203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hlinkClick r:id="rId3"/>
              </a:rPr>
              <a:t>https://felo.ai/</a:t>
            </a:r>
            <a:endParaRPr lang="en-US" altLang="zh-TW" sz="18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AAB2F25-3379-0354-F79C-39B8592E00BE}"/>
              </a:ext>
            </a:extLst>
          </p:cNvPr>
          <p:cNvSpPr txBox="1"/>
          <p:nvPr/>
        </p:nvSpPr>
        <p:spPr>
          <a:xfrm>
            <a:off x="1971353" y="1391491"/>
            <a:ext cx="8739455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Prompt(</a:t>
            </a:r>
            <a:r>
              <a:rPr lang="zh-TW" altLang="en-US" dirty="0"/>
              <a:t>提示詞</a:t>
            </a:r>
            <a:r>
              <a:rPr lang="en-US" altLang="zh-TW" dirty="0"/>
              <a:t>)</a:t>
            </a:r>
          </a:p>
          <a:p>
            <a:pPr algn="dist">
              <a:lnSpc>
                <a:spcPct val="150000"/>
              </a:lnSpc>
            </a:pPr>
            <a:r>
              <a:rPr lang="zh-TW" altLang="en-US" dirty="0"/>
              <a:t>我想做一個簡報，題目是</a:t>
            </a:r>
            <a:r>
              <a:rPr lang="en-US" altLang="zh-TW" dirty="0">
                <a:solidFill>
                  <a:srgbClr val="6366AD"/>
                </a:solidFill>
              </a:rPr>
              <a:t>AI</a:t>
            </a:r>
            <a:r>
              <a:rPr lang="zh-TW" altLang="en-US" dirty="0">
                <a:solidFill>
                  <a:srgbClr val="6366AD"/>
                </a:solidFill>
              </a:rPr>
              <a:t>高效能簡報</a:t>
            </a:r>
            <a:r>
              <a:rPr lang="zh-TW" altLang="en-US" dirty="0"/>
              <a:t>，請幫我列出每一頁的簡報內容，共</a:t>
            </a:r>
            <a:r>
              <a:rPr lang="en-US" altLang="zh-TW" dirty="0"/>
              <a:t>20</a:t>
            </a:r>
            <a:r>
              <a:rPr lang="zh-TW" altLang="en-US" dirty="0"/>
              <a:t>頁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BCD6FFC-482F-E883-9411-2CECB89F0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079" y="2422419"/>
            <a:ext cx="7173218" cy="388950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F8FCD5E-E820-CBBB-869B-0758DA99495E}"/>
              </a:ext>
            </a:extLst>
          </p:cNvPr>
          <p:cNvSpPr/>
          <p:nvPr/>
        </p:nvSpPr>
        <p:spPr>
          <a:xfrm>
            <a:off x="8003568" y="2465797"/>
            <a:ext cx="1053101" cy="395555"/>
          </a:xfrm>
          <a:prstGeom prst="roundRect">
            <a:avLst/>
          </a:prstGeom>
          <a:noFill/>
          <a:ln w="28575"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FC03C-E2C4-DAE6-4D9C-A19750504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0BA9CE68-76AC-BE7D-4DD6-D43CE22675BB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88166A0-6EB4-15E3-95E3-1D9466FB2C52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96FF16-F14F-D305-EF14-EF30C1AF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977" y="1872216"/>
            <a:ext cx="5530068" cy="31135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5BDCD2-7F8B-BA39-2E7E-109B33E5F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14" y="1743824"/>
            <a:ext cx="5738306" cy="3241960"/>
          </a:xfrm>
          <a:prstGeom prst="rect">
            <a:avLst/>
          </a:prstGeom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C6E8D0E4-D672-D2B8-C8CB-6B2D1E287CE9}"/>
              </a:ext>
            </a:extLst>
          </p:cNvPr>
          <p:cNvSpPr/>
          <p:nvPr/>
        </p:nvSpPr>
        <p:spPr>
          <a:xfrm>
            <a:off x="220955" y="1496349"/>
            <a:ext cx="494950" cy="494950"/>
          </a:xfrm>
          <a:prstGeom prst="ellipse">
            <a:avLst/>
          </a:prstGeom>
          <a:solidFill>
            <a:srgbClr val="6366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CE70B57D-4DE5-B871-DDE7-4D8DA07FFEB1}"/>
              </a:ext>
            </a:extLst>
          </p:cNvPr>
          <p:cNvSpPr/>
          <p:nvPr/>
        </p:nvSpPr>
        <p:spPr>
          <a:xfrm>
            <a:off x="6378521" y="1496349"/>
            <a:ext cx="494950" cy="494950"/>
          </a:xfrm>
          <a:prstGeom prst="ellipse">
            <a:avLst/>
          </a:prstGeom>
          <a:solidFill>
            <a:srgbClr val="6366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圆角矩形 33">
            <a:extLst>
              <a:ext uri="{FF2B5EF4-FFF2-40B4-BE49-F238E27FC236}">
                <a16:creationId xmlns:a16="http://schemas.microsoft.com/office/drawing/2014/main" id="{EA205356-3D45-F697-A0B5-3F72394C0293}"/>
              </a:ext>
            </a:extLst>
          </p:cNvPr>
          <p:cNvSpPr/>
          <p:nvPr/>
        </p:nvSpPr>
        <p:spPr>
          <a:xfrm>
            <a:off x="3467705" y="5573908"/>
            <a:ext cx="5738306" cy="458745"/>
          </a:xfrm>
          <a:prstGeom prst="roundRect">
            <a:avLst>
              <a:gd name="adj" fmla="val 50000"/>
            </a:avLst>
          </a:prstGeom>
          <a:solidFill>
            <a:srgbClr val="6366AD"/>
          </a:solidFill>
          <a:ln w="9525">
            <a:noFill/>
            <a:rou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6366AD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0A1E910-B616-609C-EC5C-6D5F455F4693}"/>
              </a:ext>
            </a:extLst>
          </p:cNvPr>
          <p:cNvSpPr txBox="1"/>
          <p:nvPr/>
        </p:nvSpPr>
        <p:spPr>
          <a:xfrm>
            <a:off x="3465053" y="5596837"/>
            <a:ext cx="535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小提示：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圖庫搜尋 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2.AI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生圖</a:t>
            </a:r>
          </a:p>
        </p:txBody>
      </p:sp>
      <p:sp>
        <p:nvSpPr>
          <p:cNvPr id="2" name="文本框 8">
            <a:extLst>
              <a:ext uri="{FF2B5EF4-FFF2-40B4-BE49-F238E27FC236}">
                <a16:creationId xmlns:a16="http://schemas.microsoft.com/office/drawing/2014/main" id="{EF8F4EB5-8713-AF87-9FE7-ABD5E7C0BAE9}"/>
              </a:ext>
            </a:extLst>
          </p:cNvPr>
          <p:cNvSpPr txBox="1"/>
          <p:nvPr/>
        </p:nvSpPr>
        <p:spPr>
          <a:xfrm>
            <a:off x="1379313" y="330300"/>
            <a:ext cx="793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簡報微調：毫不相干的背景圖或插圖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6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8E7A-E683-B8C3-90D1-71D570D6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95106FB-3105-2B5B-A1D8-A04F3D930BE8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74E563C-A079-F3EA-D500-59358A73C670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A0F1D5-BAD5-540B-27F1-D1E39A8227AA}"/>
              </a:ext>
            </a:extLst>
          </p:cNvPr>
          <p:cNvSpPr txBox="1"/>
          <p:nvPr/>
        </p:nvSpPr>
        <p:spPr>
          <a:xfrm>
            <a:off x="1379314" y="330300"/>
            <a:ext cx="459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大視覺化體系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圆角矩形 33">
            <a:extLst>
              <a:ext uri="{FF2B5EF4-FFF2-40B4-BE49-F238E27FC236}">
                <a16:creationId xmlns:a16="http://schemas.microsoft.com/office/drawing/2014/main" id="{80E32C0A-AA83-9CB8-9206-D31B0DB7C410}"/>
              </a:ext>
            </a:extLst>
          </p:cNvPr>
          <p:cNvSpPr/>
          <p:nvPr/>
        </p:nvSpPr>
        <p:spPr>
          <a:xfrm>
            <a:off x="1342039" y="1545100"/>
            <a:ext cx="3280501" cy="458745"/>
          </a:xfrm>
          <a:prstGeom prst="roundRect">
            <a:avLst>
              <a:gd name="adj" fmla="val 50000"/>
            </a:avLst>
          </a:prstGeom>
          <a:solidFill>
            <a:srgbClr val="6572A1"/>
          </a:solidFill>
          <a:ln w="9525">
            <a:noFill/>
            <a:rou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34">
            <a:extLst>
              <a:ext uri="{FF2B5EF4-FFF2-40B4-BE49-F238E27FC236}">
                <a16:creationId xmlns:a16="http://schemas.microsoft.com/office/drawing/2014/main" id="{48E17450-6172-2A3E-7754-6BC8FC6CCC68}"/>
              </a:ext>
            </a:extLst>
          </p:cNvPr>
          <p:cNvSpPr txBox="1"/>
          <p:nvPr/>
        </p:nvSpPr>
        <p:spPr>
          <a:xfrm>
            <a:off x="1506271" y="1499800"/>
            <a:ext cx="300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電晶體(P)" panose="020B0900000000000000" pitchFamily="34" charset="-120"/>
                <a:ea typeface="華康電晶體(P)" panose="020B0900000000000000" pitchFamily="34" charset="-120"/>
                <a:cs typeface="+mn-ea"/>
                <a:sym typeface="+mn-lt"/>
              </a:rPr>
              <a:t>插圖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電晶體(P)" panose="020B0900000000000000" pitchFamily="34" charset="-120"/>
              <a:ea typeface="華康電晶體(P)" panose="020B0900000000000000" pitchFamily="34" charset="-120"/>
              <a:cs typeface="+mn-ea"/>
              <a:sym typeface="+mn-lt"/>
            </a:endParaRPr>
          </a:p>
        </p:txBody>
      </p:sp>
      <p:sp>
        <p:nvSpPr>
          <p:cNvPr id="11" name="圆角矩形 33">
            <a:extLst>
              <a:ext uri="{FF2B5EF4-FFF2-40B4-BE49-F238E27FC236}">
                <a16:creationId xmlns:a16="http://schemas.microsoft.com/office/drawing/2014/main" id="{5291C949-4205-3245-3CBE-996249B733A4}"/>
              </a:ext>
            </a:extLst>
          </p:cNvPr>
          <p:cNvSpPr/>
          <p:nvPr/>
        </p:nvSpPr>
        <p:spPr>
          <a:xfrm>
            <a:off x="7245676" y="1545100"/>
            <a:ext cx="3280501" cy="458745"/>
          </a:xfrm>
          <a:prstGeom prst="roundRect">
            <a:avLst>
              <a:gd name="adj" fmla="val 50000"/>
            </a:avLst>
          </a:prstGeom>
          <a:solidFill>
            <a:srgbClr val="6572A1"/>
          </a:solidFill>
          <a:ln w="9525">
            <a:noFill/>
            <a:rou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03BDB449-2DCB-B469-8F14-7238E70F8CD7}"/>
              </a:ext>
            </a:extLst>
          </p:cNvPr>
          <p:cNvSpPr txBox="1"/>
          <p:nvPr/>
        </p:nvSpPr>
        <p:spPr>
          <a:xfrm>
            <a:off x="7409908" y="1499800"/>
            <a:ext cx="300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電晶體(P)" panose="020B0900000000000000" pitchFamily="34" charset="-120"/>
                <a:ea typeface="華康電晶體(P)" panose="020B0900000000000000" pitchFamily="34" charset="-120"/>
                <a:cs typeface="+mn-ea"/>
                <a:sym typeface="+mn-lt"/>
              </a:rPr>
              <a:t>視覺圖表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電晶體(P)" panose="020B0900000000000000" pitchFamily="34" charset="-120"/>
              <a:ea typeface="華康電晶體(P)" panose="020B0900000000000000" pitchFamily="34" charset="-120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8A33652-135F-B267-888D-DB95E487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30" y="2049145"/>
            <a:ext cx="5580680" cy="309514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509B77B-1902-894C-D64C-14E61D1B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90" y="2003525"/>
            <a:ext cx="5580680" cy="315387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633B93D-B691-92D9-956F-E9F8AD88653B}"/>
              </a:ext>
            </a:extLst>
          </p:cNvPr>
          <p:cNvSpPr txBox="1"/>
          <p:nvPr/>
        </p:nvSpPr>
        <p:spPr>
          <a:xfrm>
            <a:off x="1469497" y="5234175"/>
            <a:ext cx="430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輔助</a:t>
            </a:r>
            <a:r>
              <a:rPr lang="en-US" altLang="zh-TW" b="1" dirty="0"/>
              <a:t>AI</a:t>
            </a:r>
            <a:r>
              <a:rPr lang="zh-TW" altLang="en-US" b="1" dirty="0"/>
              <a:t>：</a:t>
            </a:r>
            <a:r>
              <a:rPr lang="en-US" altLang="zh-TW" b="1" dirty="0"/>
              <a:t>ChatGPT</a:t>
            </a:r>
            <a:r>
              <a:rPr lang="zh-TW" altLang="en-US" b="1" dirty="0"/>
              <a:t>、</a:t>
            </a:r>
            <a:r>
              <a:rPr lang="en-US" altLang="zh-TW" b="1" dirty="0"/>
              <a:t>Copilot…</a:t>
            </a:r>
          </a:p>
          <a:p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4459D3-1A1F-E990-5213-E56C782069A6}"/>
              </a:ext>
            </a:extLst>
          </p:cNvPr>
          <p:cNvSpPr txBox="1"/>
          <p:nvPr/>
        </p:nvSpPr>
        <p:spPr>
          <a:xfrm>
            <a:off x="7914709" y="5234175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/>
              <a:t>輔助</a:t>
            </a:r>
            <a:r>
              <a:rPr lang="en-US" altLang="zh-TW" b="1" dirty="0"/>
              <a:t>AI</a:t>
            </a:r>
            <a:r>
              <a:rPr lang="zh-TW" altLang="en-US" b="1" dirty="0"/>
              <a:t>：</a:t>
            </a:r>
            <a:r>
              <a:rPr lang="en-US" altLang="zh-TW" b="1" dirty="0"/>
              <a:t>Napkin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5BD7EB7-9738-E057-33C7-BD1D2261D27C}"/>
              </a:ext>
            </a:extLst>
          </p:cNvPr>
          <p:cNvSpPr txBox="1"/>
          <p:nvPr/>
        </p:nvSpPr>
        <p:spPr>
          <a:xfrm>
            <a:off x="7339208" y="965151"/>
            <a:ext cx="314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6366AD"/>
                </a:solidFill>
              </a:rPr>
              <a:t>infographic</a:t>
            </a:r>
            <a:endParaRPr lang="zh-TW" altLang="en-US" sz="3600" b="1" dirty="0">
              <a:solidFill>
                <a:srgbClr val="6366A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6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8E7A-E683-B8C3-90D1-71D570D6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95106FB-3105-2B5B-A1D8-A04F3D930BE8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74E563C-A079-F3EA-D500-59358A73C670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A0F1D5-BAD5-540B-27F1-D1E39A8227AA}"/>
              </a:ext>
            </a:extLst>
          </p:cNvPr>
          <p:cNvSpPr txBox="1"/>
          <p:nvPr/>
        </p:nvSpPr>
        <p:spPr>
          <a:xfrm>
            <a:off x="1379314" y="330300"/>
            <a:ext cx="459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圖庫去哪裡找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49E54B3-7E1F-A68A-5A08-E0DB63E7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189" y="1701345"/>
            <a:ext cx="8741765" cy="3963612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B5ACA479-40CA-371F-75BE-EB2D8959C632}"/>
              </a:ext>
            </a:extLst>
          </p:cNvPr>
          <p:cNvSpPr txBox="1"/>
          <p:nvPr/>
        </p:nvSpPr>
        <p:spPr>
          <a:xfrm>
            <a:off x="3585349" y="1234461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圖庫網站：https://www.freepik.com/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7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3E02-7D43-6D9C-A2EF-BF936AF8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15AB929-BA66-6D5E-1537-2E5FA05359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3432F7-94EF-0F3C-7393-671032AC352E}"/>
              </a:ext>
            </a:extLst>
          </p:cNvPr>
          <p:cNvSpPr/>
          <p:nvPr/>
        </p:nvSpPr>
        <p:spPr>
          <a:xfrm>
            <a:off x="339833" y="308194"/>
            <a:ext cx="11585359" cy="6308363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5917B06-DCB9-3F78-90D4-14B7E006467C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">
            <a:extLst>
              <a:ext uri="{FF2B5EF4-FFF2-40B4-BE49-F238E27FC236}">
                <a16:creationId xmlns:a16="http://schemas.microsoft.com/office/drawing/2014/main" id="{434FC5B6-FC81-D5E6-E14C-77D857CE9C28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0FACD71-7E91-A8FD-E739-867C3DDA95AB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EE4429B8-25FF-23D6-B627-1B2827110976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4BD1489-AF1E-8CF6-45B6-90673BE79613}"/>
              </a:ext>
            </a:extLst>
          </p:cNvPr>
          <p:cNvSpPr txBox="1"/>
          <p:nvPr/>
        </p:nvSpPr>
        <p:spPr>
          <a:xfrm>
            <a:off x="905239" y="1850320"/>
            <a:ext cx="620302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/>
              <a:t>請把以下這段文字整理成表格：</a:t>
            </a:r>
            <a:endParaRPr lang="en-US" altLang="zh-TW" sz="1400" dirty="0"/>
          </a:p>
          <a:p>
            <a:endParaRPr lang="en-US" altLang="zh-TW" sz="1400" dirty="0"/>
          </a:p>
          <a:p>
            <a:r>
              <a:rPr lang="zh-TW" altLang="en-US" sz="1400" dirty="0"/>
              <a:t>青年創業貸款簡介</a:t>
            </a:r>
            <a:endParaRPr lang="en-US" altLang="zh-TW" sz="1400" dirty="0"/>
          </a:p>
          <a:p>
            <a:r>
              <a:rPr lang="zh-TW" altLang="en-US" sz="1400" dirty="0"/>
              <a:t> </a:t>
            </a:r>
            <a:r>
              <a:rPr lang="en-US" altLang="zh-TW" sz="1400" dirty="0"/>
              <a:t>(</a:t>
            </a:r>
            <a:r>
              <a:rPr lang="zh-TW" altLang="en-US" sz="1400" dirty="0"/>
              <a:t>一</a:t>
            </a:r>
            <a:r>
              <a:rPr lang="en-US" altLang="zh-TW" sz="1400" dirty="0"/>
              <a:t>)</a:t>
            </a:r>
            <a:r>
              <a:rPr lang="zh-TW" altLang="en-US" sz="1400" dirty="0"/>
              <a:t>近年來經濟環境不穩定</a:t>
            </a:r>
            <a:r>
              <a:rPr lang="en-US" altLang="zh-TW" sz="1400" dirty="0"/>
              <a:t>,</a:t>
            </a:r>
            <a:r>
              <a:rPr lang="zh-TW" altLang="en-US" sz="1400" dirty="0"/>
              <a:t>傳統的就業和投資方式可能面臨風險和挑戰</a:t>
            </a:r>
            <a:r>
              <a:rPr lang="en-US" altLang="zh-TW" sz="1400" dirty="0"/>
              <a:t>,</a:t>
            </a:r>
            <a:r>
              <a:rPr lang="zh-TW" altLang="en-US" sz="1400" dirty="0"/>
              <a:t>因此許多人 選擇創業「自己當老闖」。為了協助青年創業家跨越資金障礙</a:t>
            </a:r>
            <a:r>
              <a:rPr lang="en-US" altLang="zh-TW" sz="1400" dirty="0"/>
              <a:t>,</a:t>
            </a:r>
            <a:r>
              <a:rPr lang="zh-TW" altLang="en-US" sz="1400" dirty="0"/>
              <a:t>行政院制定了一項規模達 </a:t>
            </a:r>
            <a:r>
              <a:rPr lang="en-US" altLang="zh-TW" sz="1400" dirty="0"/>
              <a:t>600</a:t>
            </a:r>
            <a:r>
              <a:rPr lang="zh-TW" altLang="en-US" sz="1400" dirty="0"/>
              <a:t>億元的青年創業貸款方案</a:t>
            </a:r>
            <a:r>
              <a:rPr lang="en-US" altLang="zh-TW" sz="1400" dirty="0"/>
              <a:t>,</a:t>
            </a:r>
            <a:r>
              <a:rPr lang="zh-TW" altLang="en-US" sz="1400" dirty="0"/>
              <a:t>輔助對象主要為</a:t>
            </a:r>
            <a:r>
              <a:rPr lang="en-US" altLang="zh-TW" sz="1400" dirty="0"/>
              <a:t>20</a:t>
            </a:r>
            <a:r>
              <a:rPr lang="zh-TW" altLang="en-US" sz="1400" dirty="0"/>
              <a:t>歲至</a:t>
            </a:r>
            <a:r>
              <a:rPr lang="en-US" altLang="zh-TW" sz="1400" dirty="0"/>
              <a:t>45</a:t>
            </a:r>
            <a:r>
              <a:rPr lang="zh-TW" altLang="en-US" sz="1400" dirty="0"/>
              <a:t>歲的國民</a:t>
            </a:r>
            <a:r>
              <a:rPr lang="en-US" altLang="zh-TW" sz="1400" dirty="0"/>
              <a:t>,</a:t>
            </a:r>
            <a:r>
              <a:rPr lang="zh-TW" altLang="en-US" sz="1400" dirty="0"/>
              <a:t>貸款金額最高可到 </a:t>
            </a:r>
            <a:r>
              <a:rPr lang="en-US" altLang="zh-TW" sz="1400" dirty="0"/>
              <a:t>1,200</a:t>
            </a:r>
            <a:r>
              <a:rPr lang="zh-TW" altLang="en-US" sz="1400" dirty="0"/>
              <a:t>萬。此計畫開放各家銀行申辦</a:t>
            </a:r>
            <a:r>
              <a:rPr lang="en-US" altLang="zh-TW" sz="1400" dirty="0"/>
              <a:t>,</a:t>
            </a:r>
            <a:r>
              <a:rPr lang="zh-TW" altLang="en-US" sz="1400" dirty="0"/>
              <a:t>個人可按照自身情況選擇申請銀行。為了協助有需要 的人實現創業夢想</a:t>
            </a:r>
            <a:r>
              <a:rPr lang="en-US" altLang="zh-TW" sz="1400" dirty="0"/>
              <a:t>,</a:t>
            </a:r>
            <a:r>
              <a:rPr lang="zh-TW" altLang="en-US" sz="1400" dirty="0"/>
              <a:t>整理了青年創業貸款申請條件、貸款頻度和流程</a:t>
            </a:r>
            <a:r>
              <a:rPr lang="en-US" altLang="zh-TW" sz="1400" dirty="0"/>
              <a:t>,</a:t>
            </a:r>
            <a:r>
              <a:rPr lang="zh-TW" altLang="en-US" sz="1400" dirty="0"/>
              <a:t>此外</a:t>
            </a:r>
            <a:r>
              <a:rPr lang="en-US" altLang="zh-TW" sz="1400" dirty="0"/>
              <a:t>,</a:t>
            </a:r>
            <a:r>
              <a:rPr lang="zh-TW" altLang="en-US" sz="1400" dirty="0"/>
              <a:t>如果申請者 不符合青年創業貸款方案的資格要求</a:t>
            </a:r>
            <a:r>
              <a:rPr lang="en-US" altLang="zh-TW" sz="1400" dirty="0"/>
              <a:t>,</a:t>
            </a:r>
            <a:r>
              <a:rPr lang="zh-TW" altLang="en-US" sz="1400" dirty="0"/>
              <a:t>可以考慮條件較寬松的微型創業鳳凰貸款。</a:t>
            </a:r>
            <a:endParaRPr lang="en-US" altLang="zh-TW" sz="1400" dirty="0"/>
          </a:p>
          <a:p>
            <a:r>
              <a:rPr lang="zh-TW" altLang="en-US" sz="1400" dirty="0"/>
              <a:t> </a:t>
            </a:r>
            <a:r>
              <a:rPr lang="en-US" altLang="zh-TW" sz="1400" dirty="0"/>
              <a:t>(</a:t>
            </a:r>
            <a:r>
              <a:rPr lang="zh-TW" altLang="en-US" sz="1400" dirty="0"/>
              <a:t>二</a:t>
            </a:r>
            <a:r>
              <a:rPr lang="en-US" altLang="zh-TW" sz="1400" dirty="0"/>
              <a:t>)</a:t>
            </a:r>
            <a:r>
              <a:rPr lang="zh-TW" altLang="en-US" sz="1400" dirty="0"/>
              <a:t>青年創業貸款是政府為了幫助青年創業者取得創業所需的資金</a:t>
            </a:r>
            <a:r>
              <a:rPr lang="en-US" altLang="zh-TW" sz="1400" dirty="0"/>
              <a:t>,</a:t>
            </a:r>
            <a:r>
              <a:rPr lang="zh-TW" altLang="en-US" sz="1400" dirty="0"/>
              <a:t>同時營造更有利的 青年創業環境</a:t>
            </a:r>
            <a:r>
              <a:rPr lang="en-US" altLang="zh-TW" sz="1400" dirty="0"/>
              <a:t>,</a:t>
            </a:r>
            <a:r>
              <a:rPr lang="zh-TW" altLang="en-US" sz="1400" dirty="0"/>
              <a:t>特別推動一項貸款計畫</a:t>
            </a:r>
            <a:r>
              <a:rPr lang="en-US" altLang="zh-TW" sz="1400" dirty="0"/>
              <a:t>,</a:t>
            </a:r>
            <a:r>
              <a:rPr lang="zh-TW" altLang="en-US" sz="1400" dirty="0"/>
              <a:t>這項貸款計畫的特色有以下幾點</a:t>
            </a:r>
            <a:r>
              <a:rPr lang="en-US" altLang="zh-TW" sz="1400" dirty="0"/>
              <a:t>: 1.</a:t>
            </a:r>
            <a:r>
              <a:rPr lang="zh-TW" altLang="en-US" sz="1400" dirty="0"/>
              <a:t>青年所創事業設立</a:t>
            </a:r>
            <a:r>
              <a:rPr lang="en-US" altLang="zh-TW" sz="1400" dirty="0"/>
              <a:t>5</a:t>
            </a:r>
            <a:r>
              <a:rPr lang="zh-TW" altLang="en-US" sz="1400" dirty="0"/>
              <a:t>年内經營所需之資金 </a:t>
            </a:r>
            <a:r>
              <a:rPr lang="en-US" altLang="zh-TW" sz="1400" dirty="0"/>
              <a:t>2.</a:t>
            </a:r>
            <a:r>
              <a:rPr lang="zh-TW" altLang="en-US" sz="1400" dirty="0"/>
              <a:t>中小企業信用保證基金</a:t>
            </a:r>
            <a:r>
              <a:rPr lang="en-US" altLang="zh-TW" sz="1400" dirty="0"/>
              <a:t>(</a:t>
            </a:r>
            <a:r>
              <a:rPr lang="zh-TW" altLang="en-US" sz="1400" dirty="0"/>
              <a:t>以下簡稱信保基金</a:t>
            </a:r>
            <a:r>
              <a:rPr lang="en-US" altLang="zh-TW" sz="1400" dirty="0"/>
              <a:t>)</a:t>
            </a:r>
            <a:r>
              <a:rPr lang="zh-TW" altLang="en-US" sz="1400" dirty="0"/>
              <a:t>配合提供最高</a:t>
            </a:r>
            <a:r>
              <a:rPr lang="en-US" altLang="zh-TW" sz="1400" dirty="0"/>
              <a:t>10</a:t>
            </a:r>
            <a:r>
              <a:rPr lang="zh-TW" altLang="en-US" sz="1400" dirty="0"/>
              <a:t>成保證 </a:t>
            </a:r>
            <a:r>
              <a:rPr lang="en-US" altLang="zh-TW" sz="1400" dirty="0"/>
              <a:t>3.</a:t>
            </a:r>
            <a:r>
              <a:rPr lang="zh-TW" altLang="en-US" sz="1400" dirty="0"/>
              <a:t>要求保證人數低</a:t>
            </a:r>
            <a:r>
              <a:rPr lang="en-US" altLang="zh-TW" sz="1400" dirty="0"/>
              <a:t>,</a:t>
            </a:r>
            <a:r>
              <a:rPr lang="zh-TW" altLang="en-US" sz="1400" dirty="0"/>
              <a:t>以負責人名義申請</a:t>
            </a:r>
            <a:r>
              <a:rPr lang="en-US" altLang="zh-TW" sz="1400" dirty="0"/>
              <a:t>,</a:t>
            </a:r>
            <a:r>
              <a:rPr lang="zh-TW" altLang="en-US" sz="1400" dirty="0"/>
              <a:t>獲得本項貸款歸戶金額在</a:t>
            </a:r>
            <a:r>
              <a:rPr lang="en-US" altLang="zh-TW" sz="1400" dirty="0"/>
              <a:t>1</a:t>
            </a:r>
            <a:r>
              <a:rPr lang="zh-TW" altLang="en-US" sz="1400" dirty="0"/>
              <a:t>百萬元以下者</a:t>
            </a:r>
            <a:r>
              <a:rPr lang="en-US" altLang="zh-TW" sz="1400" dirty="0"/>
              <a:t>,</a:t>
            </a:r>
            <a:r>
              <a:rPr lang="zh-TW" altLang="en-US" sz="1400" dirty="0"/>
              <a:t>免保 證人</a:t>
            </a:r>
            <a:r>
              <a:rPr lang="en-US" altLang="zh-TW" sz="1400" dirty="0"/>
              <a:t>;</a:t>
            </a:r>
            <a:r>
              <a:rPr lang="zh-TW" altLang="en-US" sz="1400" dirty="0"/>
              <a:t>貸款歸戶金額逾</a:t>
            </a:r>
            <a:r>
              <a:rPr lang="en-US" altLang="zh-TW" sz="1400" dirty="0"/>
              <a:t>1</a:t>
            </a:r>
            <a:r>
              <a:rPr lang="zh-TW" altLang="en-US" sz="1400" dirty="0"/>
              <a:t>百萬元者</a:t>
            </a:r>
            <a:r>
              <a:rPr lang="en-US" altLang="zh-TW" sz="1400" dirty="0"/>
              <a:t>,</a:t>
            </a:r>
            <a:r>
              <a:rPr lang="zh-TW" altLang="en-US" sz="1400" dirty="0"/>
              <a:t>如有需要</a:t>
            </a:r>
            <a:r>
              <a:rPr lang="en-US" altLang="zh-TW" sz="1400" dirty="0"/>
              <a:t>,</a:t>
            </a:r>
            <a:r>
              <a:rPr lang="zh-TW" altLang="en-US" sz="1400" dirty="0"/>
              <a:t>保證人以一人為原則</a:t>
            </a:r>
            <a:r>
              <a:rPr lang="en-US" altLang="zh-TW" sz="1400" dirty="0"/>
              <a:t>,</a:t>
            </a:r>
            <a:r>
              <a:rPr lang="zh-TW" altLang="en-US" sz="1400" dirty="0"/>
              <a:t>較一般企業貸款要 求一位至數位保證人之人數為低。 </a:t>
            </a:r>
            <a:r>
              <a:rPr lang="en-US" altLang="zh-TW" sz="1400" dirty="0"/>
              <a:t>4.</a:t>
            </a:r>
            <a:r>
              <a:rPr lang="zh-TW" altLang="en-US" sz="1400" dirty="0"/>
              <a:t>貸款額度高</a:t>
            </a:r>
            <a:r>
              <a:rPr lang="en-US" altLang="zh-TW" sz="1400" dirty="0"/>
              <a:t>,</a:t>
            </a:r>
            <a:r>
              <a:rPr lang="zh-TW" altLang="en-US" sz="1400" dirty="0"/>
              <a:t>準備金及開辦費用最高</a:t>
            </a:r>
            <a:r>
              <a:rPr lang="en-US" altLang="zh-TW" sz="1400" dirty="0"/>
              <a:t>2000</a:t>
            </a:r>
            <a:r>
              <a:rPr lang="zh-TW" altLang="en-US" sz="1400" dirty="0"/>
              <a:t>萬元、週轉性支出最高</a:t>
            </a:r>
            <a:r>
              <a:rPr lang="en-US" altLang="zh-TW" sz="1400" dirty="0"/>
              <a:t>400</a:t>
            </a:r>
            <a:r>
              <a:rPr lang="zh-TW" altLang="en-US" sz="1400" dirty="0"/>
              <a:t>萬元、資本性支出最 高</a:t>
            </a:r>
            <a:r>
              <a:rPr lang="en-US" altLang="zh-TW" sz="1400" dirty="0"/>
              <a:t>1,200</a:t>
            </a:r>
            <a:r>
              <a:rPr lang="zh-TW" altLang="en-US" sz="1400" dirty="0"/>
              <a:t>萬元。 </a:t>
            </a:r>
            <a:r>
              <a:rPr lang="en-US" altLang="zh-TW" sz="1400" dirty="0"/>
              <a:t>5.</a:t>
            </a:r>
            <a:r>
              <a:rPr lang="zh-TW" altLang="en-US" sz="1400" dirty="0"/>
              <a:t>貸款利息及信用保證手續費從低</a:t>
            </a:r>
            <a:r>
              <a:rPr lang="en-US" altLang="zh-TW" sz="1400" dirty="0"/>
              <a:t>,</a:t>
            </a:r>
            <a:r>
              <a:rPr lang="zh-TW" altLang="en-US" sz="1400" dirty="0"/>
              <a:t>減輕申請人財務負擔。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0B41AD6-BBFE-D901-D1EE-80140A96FBAD}"/>
              </a:ext>
            </a:extLst>
          </p:cNvPr>
          <p:cNvSpPr txBox="1"/>
          <p:nvPr/>
        </p:nvSpPr>
        <p:spPr>
          <a:xfrm>
            <a:off x="3290178" y="1148887"/>
            <a:ext cx="58127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試著請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協助表格處理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402BDB-7895-D663-F0AF-735990777640}"/>
              </a:ext>
            </a:extLst>
          </p:cNvPr>
          <p:cNvSpPr txBox="1"/>
          <p:nvPr/>
        </p:nvSpPr>
        <p:spPr>
          <a:xfrm>
            <a:off x="7399597" y="3364708"/>
            <a:ext cx="4215338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5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請把以下這一段整理成表格</a:t>
            </a:r>
          </a:p>
        </p:txBody>
      </p:sp>
      <p:sp>
        <p:nvSpPr>
          <p:cNvPr id="2" name="文本框 8">
            <a:extLst>
              <a:ext uri="{FF2B5EF4-FFF2-40B4-BE49-F238E27FC236}">
                <a16:creationId xmlns:a16="http://schemas.microsoft.com/office/drawing/2014/main" id="{94E7B0DE-0B5A-3260-571F-D3C9E23FB31C}"/>
              </a:ext>
            </a:extLst>
          </p:cNvPr>
          <p:cNvSpPr txBox="1"/>
          <p:nvPr/>
        </p:nvSpPr>
        <p:spPr>
          <a:xfrm>
            <a:off x="1379314" y="505783"/>
            <a:ext cx="459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視覺化圖表：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ChatGPT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5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D11A4-B376-28E7-BFF2-4B4C522C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6124E570-D099-6731-3FD2-CC02139734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3759589-8F79-048A-4929-D7BF1B5ADFED}"/>
              </a:ext>
            </a:extLst>
          </p:cNvPr>
          <p:cNvSpPr/>
          <p:nvPr/>
        </p:nvSpPr>
        <p:spPr>
          <a:xfrm>
            <a:off x="339833" y="308194"/>
            <a:ext cx="11585359" cy="6308363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AC35A05-35C1-4285-290D-14865970C212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30CB379-6E3A-0989-BFE9-30957A7C1572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270F935-CA78-C186-FA5F-9FCE66492F97}"/>
              </a:ext>
            </a:extLst>
          </p:cNvPr>
          <p:cNvSpPr txBox="1"/>
          <p:nvPr/>
        </p:nvSpPr>
        <p:spPr>
          <a:xfrm>
            <a:off x="2788768" y="1456835"/>
            <a:ext cx="6098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視覺化網站：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https://app.napkin.ai/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67AE87C-609E-9979-85B6-8BE95A3500E5}"/>
              </a:ext>
            </a:extLst>
          </p:cNvPr>
          <p:cNvSpPr txBox="1"/>
          <p:nvPr/>
        </p:nvSpPr>
        <p:spPr>
          <a:xfrm>
            <a:off x="1879847" y="2103166"/>
            <a:ext cx="8296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zh-TW" altLang="en-US" dirty="0"/>
              <a:t>根據內政部發布的</a:t>
            </a:r>
            <a:r>
              <a:rPr lang="en-US" altLang="zh-TW" dirty="0"/>
              <a:t>2023</a:t>
            </a:r>
            <a:r>
              <a:rPr lang="zh-TW" altLang="en-US" dirty="0"/>
              <a:t>年詐騙案件統計，發生件數前三名依序為「假投資」、「假網路拍賣」及「解除分期付款」。其中，「假投資」詐騙在</a:t>
            </a:r>
            <a:r>
              <a:rPr lang="en-US" altLang="zh-TW" dirty="0"/>
              <a:t>2023</a:t>
            </a:r>
            <a:r>
              <a:rPr lang="zh-TW" altLang="en-US" dirty="0"/>
              <a:t>年共發生</a:t>
            </a:r>
            <a:r>
              <a:rPr lang="en-US" altLang="zh-TW" dirty="0"/>
              <a:t>11,719</a:t>
            </a:r>
            <a:r>
              <a:rPr lang="zh-TW" altLang="en-US" dirty="0"/>
              <a:t>件，占所有詐騙案件的</a:t>
            </a:r>
            <a:r>
              <a:rPr lang="en-US" altLang="zh-TW" dirty="0"/>
              <a:t>30.8%</a:t>
            </a:r>
            <a:r>
              <a:rPr lang="zh-TW" altLang="en-US" dirty="0"/>
              <a:t>。這類案件所造成的民眾財產損害金額高達</a:t>
            </a:r>
            <a:r>
              <a:rPr lang="en-US" altLang="zh-TW" dirty="0"/>
              <a:t>53.4</a:t>
            </a:r>
            <a:r>
              <a:rPr lang="zh-TW" altLang="en-US" dirty="0"/>
              <a:t>億元，占整體詐騙財損的逾六成，連續三年蟬聯詐欺財損金額的第一名。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498403-A181-B834-AF5E-78B4FD724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64" y="3659985"/>
            <a:ext cx="10662082" cy="1648875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598CA45-5BEB-50BE-7474-1E8DA03E99C9}"/>
              </a:ext>
            </a:extLst>
          </p:cNvPr>
          <p:cNvSpPr/>
          <p:nvPr/>
        </p:nvSpPr>
        <p:spPr>
          <a:xfrm>
            <a:off x="952130" y="4232851"/>
            <a:ext cx="743505" cy="506027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0E86EEF5-4352-4C71-E364-AD7869DA4AAD}"/>
              </a:ext>
            </a:extLst>
          </p:cNvPr>
          <p:cNvSpPr txBox="1"/>
          <p:nvPr/>
        </p:nvSpPr>
        <p:spPr>
          <a:xfrm>
            <a:off x="1455420" y="549296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5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AD6E7-B5CC-C430-4CFC-C17629BDB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710C8C8-B65D-4977-7059-A046D21F61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01368F-99E2-5D7A-38AF-96C230DC17E0}"/>
              </a:ext>
            </a:extLst>
          </p:cNvPr>
          <p:cNvSpPr/>
          <p:nvPr/>
        </p:nvSpPr>
        <p:spPr>
          <a:xfrm>
            <a:off x="339833" y="308194"/>
            <a:ext cx="11585359" cy="6308363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D3B8CB8-374A-5E0A-C5D1-2330681DBC4A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13957B3-4D4D-C88F-DC40-3F6142E4723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0AFB741-3D41-2175-BD74-EC2DA104893A}"/>
              </a:ext>
            </a:extLst>
          </p:cNvPr>
          <p:cNvSpPr txBox="1"/>
          <p:nvPr/>
        </p:nvSpPr>
        <p:spPr>
          <a:xfrm>
            <a:off x="1379314" y="330300"/>
            <a:ext cx="726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生成插圖（輕鬆生成同系列的插圖）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78AD8DE-E4E0-068A-C994-D9A43FB59411}"/>
              </a:ext>
            </a:extLst>
          </p:cNvPr>
          <p:cNvSpPr txBox="1"/>
          <p:nvPr/>
        </p:nvSpPr>
        <p:spPr>
          <a:xfrm>
            <a:off x="1379314" y="971034"/>
            <a:ext cx="620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https://www.recraft.ai/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6EF6898-82ED-CE18-1705-834476271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12" y="1617365"/>
            <a:ext cx="10248975" cy="4448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2086D-511C-93A8-E153-B31F26D58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704F3C3-64DF-EBF2-006C-4A5F03EB0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8" y="1870076"/>
            <a:ext cx="5056402" cy="37378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D552BF1-4843-D575-6E30-8F7A58112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352" y="2090271"/>
            <a:ext cx="4750117" cy="355020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7A559BCD-14C8-BF7C-1402-D85A6E83A911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2371AA2-D1DC-7594-19AE-0E1DF4DE827A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416835-4779-D531-4A8C-D93471EB9B56}"/>
              </a:ext>
            </a:extLst>
          </p:cNvPr>
          <p:cNvSpPr txBox="1"/>
          <p:nvPr/>
        </p:nvSpPr>
        <p:spPr>
          <a:xfrm>
            <a:off x="1379314" y="330300"/>
            <a:ext cx="616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氛圍頁面用滿版照片表現張力</a:t>
            </a: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E51E2B6A-93DE-C9CE-50AC-AACF5BCA849F}"/>
              </a:ext>
            </a:extLst>
          </p:cNvPr>
          <p:cNvSpPr/>
          <p:nvPr/>
        </p:nvSpPr>
        <p:spPr>
          <a:xfrm>
            <a:off x="123348" y="1651356"/>
            <a:ext cx="494950" cy="494950"/>
          </a:xfrm>
          <a:prstGeom prst="ellips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BD44E23-03D5-58E7-6D89-0CE3DA0513A5}"/>
              </a:ext>
            </a:extLst>
          </p:cNvPr>
          <p:cNvSpPr/>
          <p:nvPr/>
        </p:nvSpPr>
        <p:spPr>
          <a:xfrm>
            <a:off x="5998393" y="1670739"/>
            <a:ext cx="494950" cy="494950"/>
          </a:xfrm>
          <a:prstGeom prst="ellipse">
            <a:avLst/>
          </a:prstGeom>
          <a:solidFill>
            <a:srgbClr val="6366AD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A202AAA-F9A0-7115-6458-23DD4AEFA436}"/>
              </a:ext>
            </a:extLst>
          </p:cNvPr>
          <p:cNvGrpSpPr/>
          <p:nvPr/>
        </p:nvGrpSpPr>
        <p:grpSpPr>
          <a:xfrm>
            <a:off x="7269021" y="5551984"/>
            <a:ext cx="3772505" cy="741941"/>
            <a:chOff x="8732753" y="4722241"/>
            <a:chExt cx="3772505" cy="741941"/>
          </a:xfrm>
          <a:solidFill>
            <a:srgbClr val="6366AD"/>
          </a:solidFill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DF13710-16F2-E319-A9D2-E781A9DB8496}"/>
                </a:ext>
              </a:extLst>
            </p:cNvPr>
            <p:cNvSpPr txBox="1"/>
            <p:nvPr/>
          </p:nvSpPr>
          <p:spPr>
            <a:xfrm>
              <a:off x="8732753" y="5002517"/>
              <a:ext cx="3772505" cy="461665"/>
            </a:xfrm>
            <a:prstGeom prst="rect">
              <a:avLst/>
            </a:prstGeom>
            <a:grpFill/>
            <a:ln>
              <a:solidFill>
                <a:srgbClr val="6366AD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滿版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文字大小變化</a:t>
              </a:r>
              <a:endPara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CDB3C205-345F-3AD5-D003-780978255C7A}"/>
                </a:ext>
              </a:extLst>
            </p:cNvPr>
            <p:cNvSpPr/>
            <p:nvPr/>
          </p:nvSpPr>
          <p:spPr>
            <a:xfrm>
              <a:off x="11069086" y="4722241"/>
              <a:ext cx="325120" cy="280276"/>
            </a:xfrm>
            <a:prstGeom prst="triangle">
              <a:avLst/>
            </a:prstGeom>
            <a:grpFill/>
            <a:ln>
              <a:solidFill>
                <a:srgbClr val="6366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8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0994D-C9A4-2D6C-D14F-17F95966B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76515858-5248-5372-7E4F-D0175E64D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A10FBE-6FFD-0565-F361-6E506B2D6B3B}"/>
              </a:ext>
            </a:extLst>
          </p:cNvPr>
          <p:cNvSpPr/>
          <p:nvPr/>
        </p:nvSpPr>
        <p:spPr>
          <a:xfrm>
            <a:off x="328474" y="330300"/>
            <a:ext cx="11585359" cy="6281120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BFF46CE-0587-9A80-62BB-4FBBEAB3A715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0D76AAE-F1B4-68BA-F4BC-D758792D4A60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4E6B4B-11C8-5110-B4E6-E9B80D60A370}"/>
              </a:ext>
            </a:extLst>
          </p:cNvPr>
          <p:cNvSpPr txBox="1"/>
          <p:nvPr/>
        </p:nvSpPr>
        <p:spPr>
          <a:xfrm>
            <a:off x="1432580" y="444794"/>
            <a:ext cx="459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69D2F1E-ED53-0EC8-EAF0-3EF59F3DE295}"/>
              </a:ext>
            </a:extLst>
          </p:cNvPr>
          <p:cNvSpPr txBox="1"/>
          <p:nvPr/>
        </p:nvSpPr>
        <p:spPr>
          <a:xfrm>
            <a:off x="3376611" y="1489155"/>
            <a:ext cx="568085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有沒有需要氛圍的頁面，請改造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4EA4D17-9DF7-3FAF-C412-4616917F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979" y="2203144"/>
            <a:ext cx="4750117" cy="3550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4DB22-3FED-8BA9-DEB5-903D8A58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BC85261-9FE2-6B5D-99D6-2A50EBB46AA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C2E1B22-08CA-09BE-0ACD-A7FA33F3C5B3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E6F222F-FF8F-6444-975C-FC138EA331CC}"/>
              </a:ext>
            </a:extLst>
          </p:cNvPr>
          <p:cNvSpPr txBox="1"/>
          <p:nvPr/>
        </p:nvSpPr>
        <p:spPr>
          <a:xfrm>
            <a:off x="1379314" y="330300"/>
            <a:ext cx="369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使用吸色技巧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C8F8F9F-D75B-C33F-00B9-5EB86CE419E6}"/>
              </a:ext>
            </a:extLst>
          </p:cNvPr>
          <p:cNvSpPr/>
          <p:nvPr/>
        </p:nvSpPr>
        <p:spPr>
          <a:xfrm>
            <a:off x="7995657" y="2015539"/>
            <a:ext cx="3879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rgbClr val="38456F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讓自己有限的生命，</a:t>
            </a:r>
            <a:endParaRPr lang="en-US" altLang="zh-TW" sz="1800" b="1" dirty="0">
              <a:solidFill>
                <a:srgbClr val="38456F"/>
              </a:solidFill>
              <a:latin typeface="CSong3HK-Medium" panose="00000600000000000000" pitchFamily="50" charset="-120"/>
              <a:ea typeface="CSong3HK-Medium" panose="00000600000000000000" pitchFamily="50" charset="-120"/>
            </a:endParaRPr>
          </a:p>
          <a:p>
            <a:r>
              <a:rPr lang="zh-TW" altLang="en-US" sz="1800" b="1" dirty="0">
                <a:solidFill>
                  <a:srgbClr val="38456F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延伸至另一個人身上，</a:t>
            </a:r>
          </a:p>
          <a:p>
            <a:r>
              <a:rPr lang="zh-TW" altLang="en-US" sz="1800" b="1" dirty="0">
                <a:solidFill>
                  <a:srgbClr val="38456F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你可以選擇器官捐贈，</a:t>
            </a:r>
          </a:p>
          <a:p>
            <a:r>
              <a:rPr lang="zh-TW" altLang="en-US" sz="1800" b="1" dirty="0">
                <a:solidFill>
                  <a:srgbClr val="38456F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把愛傳出去。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83B7E5-4502-1716-4D6D-0B6207725D3C}"/>
              </a:ext>
            </a:extLst>
          </p:cNvPr>
          <p:cNvSpPr txBox="1"/>
          <p:nvPr/>
        </p:nvSpPr>
        <p:spPr>
          <a:xfrm>
            <a:off x="7995657" y="117166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rgbClr val="1D2E5A"/>
                </a:solidFill>
                <a:latin typeface="CHei3HK-Bold" panose="00000800000000000000" pitchFamily="50" charset="-120"/>
                <a:ea typeface="CHei3HK-Bold" panose="00000800000000000000" pitchFamily="50" charset="-120"/>
              </a:rPr>
              <a:t>器官捐贈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68AB11D-94BB-0180-EB81-3613CDDF93F6}"/>
              </a:ext>
            </a:extLst>
          </p:cNvPr>
          <p:cNvSpPr/>
          <p:nvPr/>
        </p:nvSpPr>
        <p:spPr>
          <a:xfrm>
            <a:off x="7995657" y="4106814"/>
            <a:ext cx="3879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讓</a:t>
            </a:r>
            <a:r>
              <a:rPr lang="zh-TW" altLang="en-US" sz="1800" dirty="0">
                <a:solidFill>
                  <a:srgbClr val="6D6F7B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自己有限的生命，</a:t>
            </a:r>
            <a:endParaRPr lang="en-US" altLang="zh-TW" sz="1800" dirty="0">
              <a:solidFill>
                <a:srgbClr val="6D6F7B"/>
              </a:solidFill>
              <a:latin typeface="CSong3HK-Medium" panose="00000600000000000000" pitchFamily="50" charset="-120"/>
              <a:ea typeface="CSong3HK-Medium" panose="00000600000000000000" pitchFamily="50" charset="-120"/>
            </a:endParaRPr>
          </a:p>
          <a:p>
            <a:r>
              <a:rPr lang="zh-TW" altLang="en-US" sz="1800" dirty="0">
                <a:solidFill>
                  <a:srgbClr val="6D6F7B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延伸至另一個人身上，</a:t>
            </a:r>
          </a:p>
          <a:p>
            <a:r>
              <a:rPr lang="zh-TW" altLang="en-US" sz="1800" dirty="0">
                <a:solidFill>
                  <a:srgbClr val="6D6F7B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你可以選擇器官捐贈，</a:t>
            </a:r>
          </a:p>
          <a:p>
            <a:r>
              <a:rPr lang="zh-TW" altLang="en-US" sz="1800" dirty="0">
                <a:solidFill>
                  <a:srgbClr val="6D6F7B"/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把愛傳出去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CFB8E8-D0CA-1DD9-035A-DFD741B542B7}"/>
              </a:ext>
            </a:extLst>
          </p:cNvPr>
          <p:cNvSpPr txBox="1"/>
          <p:nvPr/>
        </p:nvSpPr>
        <p:spPr>
          <a:xfrm>
            <a:off x="7995657" y="328822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rgbClr val="6D6F7B"/>
                </a:solidFill>
                <a:latin typeface="CHei3HK-Bold" panose="00000800000000000000" pitchFamily="50" charset="-120"/>
                <a:ea typeface="CHei3HK-Bold" panose="00000800000000000000" pitchFamily="50" charset="-120"/>
              </a:rPr>
              <a:t>器官捐贈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51FDE8B-4A8F-21D4-175A-980352722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9039" r="51913" b="6594"/>
          <a:stretch/>
        </p:blipFill>
        <p:spPr>
          <a:xfrm>
            <a:off x="2149342" y="3670831"/>
            <a:ext cx="2416321" cy="2706280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67A0563-B92D-6ACF-D9F2-D747B823963A}"/>
              </a:ext>
            </a:extLst>
          </p:cNvPr>
          <p:cNvSpPr/>
          <p:nvPr/>
        </p:nvSpPr>
        <p:spPr>
          <a:xfrm>
            <a:off x="6138846" y="1046430"/>
            <a:ext cx="1673225" cy="1673225"/>
          </a:xfrm>
          <a:prstGeom prst="ellipse">
            <a:avLst/>
          </a:prstGeom>
          <a:solidFill>
            <a:srgbClr val="C7AE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81C14C0-34E6-DBD3-1335-B35DD6255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5" y="1252792"/>
            <a:ext cx="5195516" cy="2418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7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C0093-EC40-0BB4-2DCF-E61500498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E03B37-40D9-E053-EF40-230060B6140B}"/>
              </a:ext>
            </a:extLst>
          </p:cNvPr>
          <p:cNvSpPr/>
          <p:nvPr/>
        </p:nvSpPr>
        <p:spPr>
          <a:xfrm>
            <a:off x="-13784" y="-1713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5B0B820-E057-DFAC-A079-CA8D866F70F8}"/>
              </a:ext>
            </a:extLst>
          </p:cNvPr>
          <p:cNvSpPr/>
          <p:nvPr/>
        </p:nvSpPr>
        <p:spPr>
          <a:xfrm>
            <a:off x="314690" y="287491"/>
            <a:ext cx="11585359" cy="6237398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椭圆 4">
            <a:extLst>
              <a:ext uri="{FF2B5EF4-FFF2-40B4-BE49-F238E27FC236}">
                <a16:creationId xmlns:a16="http://schemas.microsoft.com/office/drawing/2014/main" id="{CEEC07A1-F06A-E9C2-03F0-A63D7E91804C}"/>
              </a:ext>
            </a:extLst>
          </p:cNvPr>
          <p:cNvSpPr/>
          <p:nvPr/>
        </p:nvSpPr>
        <p:spPr>
          <a:xfrm>
            <a:off x="-231589" y="-560334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3">
            <a:extLst>
              <a:ext uri="{FF2B5EF4-FFF2-40B4-BE49-F238E27FC236}">
                <a16:creationId xmlns:a16="http://schemas.microsoft.com/office/drawing/2014/main" id="{A030926E-3944-0DB5-9C6A-F1299D43827E}"/>
              </a:ext>
            </a:extLst>
          </p:cNvPr>
          <p:cNvSpPr/>
          <p:nvPr/>
        </p:nvSpPr>
        <p:spPr>
          <a:xfrm>
            <a:off x="777426" y="333111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66C75C2C-C7F9-A436-6A88-98D171DEFC45}"/>
              </a:ext>
            </a:extLst>
          </p:cNvPr>
          <p:cNvSpPr txBox="1"/>
          <p:nvPr/>
        </p:nvSpPr>
        <p:spPr>
          <a:xfrm>
            <a:off x="1455420" y="549296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F333341-07ED-6A30-9494-DAA1FC0EC785}"/>
              </a:ext>
            </a:extLst>
          </p:cNvPr>
          <p:cNvSpPr txBox="1"/>
          <p:nvPr/>
        </p:nvSpPr>
        <p:spPr>
          <a:xfrm>
            <a:off x="2498246" y="1334321"/>
            <a:ext cx="6789591" cy="4616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下載一個配色組合把這一頁改成你喜歡的配色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5E8092-83DE-85ED-25A6-91027A7DEA1E}"/>
              </a:ext>
            </a:extLst>
          </p:cNvPr>
          <p:cNvSpPr/>
          <p:nvPr/>
        </p:nvSpPr>
        <p:spPr>
          <a:xfrm>
            <a:off x="5134304" y="2965099"/>
            <a:ext cx="3879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讓自己有限的生命，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latin typeface="CSong3HK-Medium" panose="00000600000000000000" pitchFamily="50" charset="-120"/>
              <a:ea typeface="CSong3HK-Medium" panose="00000600000000000000" pitchFamily="50" charset="-120"/>
            </a:endParaRPr>
          </a:p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延伸至另一個人身上，</a:t>
            </a:r>
          </a:p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你可以選擇器官捐贈，</a:t>
            </a:r>
          </a:p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把愛傳出去。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41A3CA-7D9A-5AF8-DA11-7E46798F7448}"/>
              </a:ext>
            </a:extLst>
          </p:cNvPr>
          <p:cNvSpPr txBox="1"/>
          <p:nvPr/>
        </p:nvSpPr>
        <p:spPr>
          <a:xfrm>
            <a:off x="5134304" y="212122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Hei3HK-Bold" panose="00000800000000000000" pitchFamily="50" charset="-120"/>
                <a:ea typeface="CHei3HK-Bold" panose="00000800000000000000" pitchFamily="50" charset="-120"/>
              </a:rPr>
              <a:t>器官捐贈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CAAA256-1395-E7B3-B583-915B0FBCD2D2}"/>
              </a:ext>
            </a:extLst>
          </p:cNvPr>
          <p:cNvSpPr/>
          <p:nvPr/>
        </p:nvSpPr>
        <p:spPr>
          <a:xfrm>
            <a:off x="5134304" y="5056374"/>
            <a:ext cx="3879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讓自己有限的生命，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latin typeface="CSong3HK-Medium" panose="00000600000000000000" pitchFamily="50" charset="-120"/>
              <a:ea typeface="CSong3HK-Medium" panose="00000600000000000000" pitchFamily="50" charset="-120"/>
            </a:endParaRPr>
          </a:p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延伸至另一個人身上，</a:t>
            </a:r>
          </a:p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你可以選擇器官捐贈，</a:t>
            </a:r>
          </a:p>
          <a:p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Song3HK-Medium" panose="00000600000000000000" pitchFamily="50" charset="-120"/>
                <a:ea typeface="CSong3HK-Medium" panose="00000600000000000000" pitchFamily="50" charset="-120"/>
              </a:rPr>
              <a:t>把愛傳出去。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08390B4-3477-EE0D-F55E-03A460D55FE1}"/>
              </a:ext>
            </a:extLst>
          </p:cNvPr>
          <p:cNvSpPr txBox="1"/>
          <p:nvPr/>
        </p:nvSpPr>
        <p:spPr>
          <a:xfrm>
            <a:off x="5134304" y="423778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Hei3HK-Bold" panose="00000800000000000000" pitchFamily="50" charset="-120"/>
                <a:ea typeface="CHei3HK-Bold" panose="00000800000000000000" pitchFamily="50" charset="-120"/>
              </a:rPr>
              <a:t>器官捐贈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5E83AEBC-5907-5F19-92F3-03A90C4B3910}"/>
              </a:ext>
            </a:extLst>
          </p:cNvPr>
          <p:cNvSpPr/>
          <p:nvPr/>
        </p:nvSpPr>
        <p:spPr>
          <a:xfrm>
            <a:off x="3322378" y="2006203"/>
            <a:ext cx="1673225" cy="1673225"/>
          </a:xfrm>
          <a:prstGeom prst="ellipse">
            <a:avLst/>
          </a:prstGeom>
          <a:solidFill>
            <a:srgbClr val="376C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1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EA8DC-305C-1CAC-63E1-E87CC8CDC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205C8F41-2F91-E687-D2BB-555468670F0D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D9147C1-0FAA-F3A5-CC10-1236936CFB63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14FCC148-3E5A-C572-463C-83E08D182A30}"/>
              </a:ext>
            </a:extLst>
          </p:cNvPr>
          <p:cNvSpPr txBox="1"/>
          <p:nvPr/>
        </p:nvSpPr>
        <p:spPr>
          <a:xfrm>
            <a:off x="1379313" y="330300"/>
            <a:ext cx="5592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工具的種類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文字類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</a:t>
            </a:r>
          </a:p>
          <a:p>
            <a:pPr algn="dist"/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271391E-14C3-3D83-9909-AEA5947D7218}"/>
              </a:ext>
            </a:extLst>
          </p:cNvPr>
          <p:cNvSpPr txBox="1"/>
          <p:nvPr/>
        </p:nvSpPr>
        <p:spPr>
          <a:xfrm>
            <a:off x="4691143" y="6059169"/>
            <a:ext cx="70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/>
              <a:t>**</a:t>
            </a:r>
            <a:r>
              <a:rPr lang="en-US" altLang="zh-TW" dirty="0"/>
              <a:t>AI</a:t>
            </a:r>
            <a:r>
              <a:rPr lang="zh-TW" altLang="en-US" dirty="0"/>
              <a:t>工具會持續不斷更新，建議加入</a:t>
            </a:r>
            <a:r>
              <a:rPr lang="en-US" altLang="zh-TW" dirty="0"/>
              <a:t>AI</a:t>
            </a:r>
            <a:r>
              <a:rPr lang="zh-TW" altLang="en-US" dirty="0"/>
              <a:t>社群可取得最新資訊</a:t>
            </a:r>
            <a:endParaRPr lang="en-US" altLang="zh-TW" dirty="0"/>
          </a:p>
          <a:p>
            <a:pPr algn="r"/>
            <a:r>
              <a:rPr lang="zh-TW" altLang="en-US" b="1" dirty="0"/>
              <a:t>整理時間：</a:t>
            </a:r>
            <a:r>
              <a:rPr lang="en-US" altLang="zh-TW" b="1" dirty="0"/>
              <a:t>2025/05/16</a:t>
            </a:r>
            <a:endParaRPr lang="zh-TW" altLang="en-US" b="1" dirty="0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59271D82-1799-977D-3B91-29814ADC3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74229"/>
              </p:ext>
            </p:extLst>
          </p:nvPr>
        </p:nvGraphicFramePr>
        <p:xfrm>
          <a:off x="311875" y="979716"/>
          <a:ext cx="11391177" cy="483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9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4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3142"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使用情境</a:t>
                      </a:r>
                      <a:endParaRPr dirty="0"/>
                    </a:p>
                  </a:txBody>
                  <a:tcPr anchor="ctr">
                    <a:solidFill>
                      <a:srgbClr val="656A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工具名稱</a:t>
                      </a:r>
                      <a:endParaRPr dirty="0"/>
                    </a:p>
                  </a:txBody>
                  <a:tcPr anchor="ctr">
                    <a:solidFill>
                      <a:srgbClr val="656A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優點</a:t>
                      </a:r>
                      <a:endParaRPr dirty="0"/>
                    </a:p>
                  </a:txBody>
                  <a:tcPr anchor="ctr">
                    <a:solidFill>
                      <a:srgbClr val="656A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試用連結</a:t>
                      </a:r>
                      <a:endParaRPr dirty="0"/>
                    </a:p>
                  </a:txBody>
                  <a:tcPr anchor="ctr">
                    <a:solidFill>
                      <a:srgbClr val="656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想找資料時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Perplexity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有</a:t>
                      </a:r>
                      <a:r>
                        <a:rPr dirty="0" err="1"/>
                        <a:t>資料來源</a:t>
                      </a:r>
                      <a:r>
                        <a:rPr lang="zh-TW" altLang="en-US" dirty="0"/>
                        <a:t>，方便溯源</a:t>
                      </a:r>
                      <a:endParaRPr lang="en-US" altLang="zh-TW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https://www.perplexity.ai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Gemini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/>
                        <a:t>不會像</a:t>
                      </a:r>
                      <a:r>
                        <a:rPr lang="en-US" altLang="zh-TW" dirty="0"/>
                        <a:t>ChatGPT</a:t>
                      </a:r>
                      <a:r>
                        <a:rPr lang="zh-TW" altLang="en-US" dirty="0"/>
                        <a:t>一樣胡說八道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https://aistudio.google.com/prompts/new_chat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尋找靈感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ChatGPT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只要方向對，靈感是最強項</a:t>
                      </a:r>
                      <a:endParaRPr lang="en-US" altLang="zh-TW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https://openai.com/index/chatgpt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9479669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雜事助理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ChatGPT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雜事助理，例如寫稿、整理表格、整理流程、製作圖片</a:t>
                      </a:r>
                      <a:r>
                        <a:rPr lang="en-US" altLang="zh-TW" dirty="0"/>
                        <a:t>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協助校對、修改、延伸內容</a:t>
                      </a:r>
                      <a:endParaRPr lang="en-US" altLang="zh-TW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https://openai.com/index/chatgpt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236830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Google AI Studio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雜事助理，還能出圖片</a:t>
                      </a:r>
                      <a:r>
                        <a:rPr lang="en-US" altLang="zh-TW" dirty="0"/>
                        <a:t>&amp;</a:t>
                      </a:r>
                      <a:r>
                        <a:rPr lang="zh-TW" altLang="en-US" dirty="0"/>
                        <a:t>影片，協助校對、修改、延伸內容</a:t>
                      </a:r>
                      <a:endParaRPr lang="en-US" altLang="zh-TW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https://openai.com/index/chatgpt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整理重點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NotebookLM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dirty="0"/>
                        <a:t>可</a:t>
                      </a:r>
                      <a:r>
                        <a:rPr lang="zh-TW" altLang="en-US" dirty="0"/>
                        <a:t>整理綜合性資料（語音、影片、文件</a:t>
                      </a:r>
                      <a:r>
                        <a:rPr lang="en-US" altLang="zh-TW" dirty="0"/>
                        <a:t>)</a:t>
                      </a:r>
                      <a:r>
                        <a:rPr lang="zh-TW" altLang="en-US" dirty="0"/>
                        <a:t>，進行</a:t>
                      </a:r>
                      <a:r>
                        <a:rPr dirty="0" err="1"/>
                        <a:t>自動摘要、整理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https://notebooklm.google.com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365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01CC2-572B-5BAA-F9B3-B56E36CF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18620495-7CB1-E1B7-8AF7-250F297B6EB4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D208C40-9474-FA28-8AB8-6F26B8D936F9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A87D37-910A-6FB3-B6EE-2174075B9AB2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536F73C7-B594-B758-E22E-18322FD86C12}"/>
              </a:ext>
            </a:extLst>
          </p:cNvPr>
          <p:cNvSpPr txBox="1"/>
          <p:nvPr/>
        </p:nvSpPr>
        <p:spPr>
          <a:xfrm>
            <a:off x="1379313" y="330300"/>
            <a:ext cx="359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對齊技巧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E77D0C3-C0CB-E478-5EAD-E058A789E6E6}"/>
              </a:ext>
            </a:extLst>
          </p:cNvPr>
          <p:cNvSpPr txBox="1"/>
          <p:nvPr/>
        </p:nvSpPr>
        <p:spPr>
          <a:xfrm>
            <a:off x="787177" y="1261967"/>
            <a:ext cx="29977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6AA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■如何傳染？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656AA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皮膚傷口（即使不可見）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呼吸道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黏膜（眼睛、鼻子或嘴巴）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4B06AB0-F5CD-451F-EC0A-09EC96CDC670}"/>
              </a:ext>
            </a:extLst>
          </p:cNvPr>
          <p:cNvSpPr txBox="1"/>
          <p:nvPr/>
        </p:nvSpPr>
        <p:spPr>
          <a:xfrm>
            <a:off x="940313" y="3066119"/>
            <a:ext cx="56892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6AA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■症狀為何？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656AA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早期症狀包括發燒、頭痛、肌肉疼痛、淋巴結腫大、發冷和疲倦，</a:t>
            </a:r>
            <a:r>
              <a:rPr kumimoji="1" lang="zh-TW" altLang="en-US" sz="16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其後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接著身上出現類似水泡的</a:t>
            </a:r>
            <a:r>
              <a:rPr kumimoji="1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皮疹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並癒合。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97E807-D691-0853-4902-66102B06088D}"/>
              </a:ext>
            </a:extLst>
          </p:cNvPr>
          <p:cNvSpPr txBox="1"/>
          <p:nvPr/>
        </p:nvSpPr>
        <p:spPr>
          <a:xfrm>
            <a:off x="1796170" y="4105239"/>
            <a:ext cx="5689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6AA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■潛伏期？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656AA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潛伏期通常為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14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天，</a:t>
            </a:r>
            <a:r>
              <a:rPr kumimoji="1" lang="zh-TW" altLang="en-US" sz="16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但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也可能為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天；症狀持續時間通常為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週。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9EE64D-9382-ECCF-122B-BAEDE657F6B2}"/>
              </a:ext>
            </a:extLst>
          </p:cNvPr>
          <p:cNvSpPr txBox="1"/>
          <p:nvPr/>
        </p:nvSpPr>
        <p:spPr>
          <a:xfrm>
            <a:off x="850239" y="5040778"/>
            <a:ext cx="4927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6AA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■致死率？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656AA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致死率從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0%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到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11%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不等，絕大多數患者</a:t>
            </a:r>
            <a:r>
              <a:rPr kumimoji="1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能康復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D6297B9-CF2C-4519-220E-ABD2F9EF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1275675"/>
            <a:ext cx="3076575" cy="5372100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92E31B3-ABA5-22CD-DFB3-BCE301B19C64}"/>
              </a:ext>
            </a:extLst>
          </p:cNvPr>
          <p:cNvSpPr/>
          <p:nvPr/>
        </p:nvSpPr>
        <p:spPr bwMode="auto">
          <a:xfrm>
            <a:off x="8337214" y="1226055"/>
            <a:ext cx="423086" cy="620688"/>
          </a:xfrm>
          <a:prstGeom prst="roundRect">
            <a:avLst/>
          </a:prstGeom>
          <a:noFill/>
          <a:ln w="38100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498FD00-E63C-BE55-1F65-612D6E617AD2}"/>
              </a:ext>
            </a:extLst>
          </p:cNvPr>
          <p:cNvSpPr/>
          <p:nvPr/>
        </p:nvSpPr>
        <p:spPr bwMode="auto">
          <a:xfrm>
            <a:off x="8328247" y="4141516"/>
            <a:ext cx="1436533" cy="206230"/>
          </a:xfrm>
          <a:prstGeom prst="roundRect">
            <a:avLst/>
          </a:prstGeom>
          <a:noFill/>
          <a:ln w="38100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280D2B5-EE53-48D4-C78A-AE7A01C5F264}"/>
              </a:ext>
            </a:extLst>
          </p:cNvPr>
          <p:cNvSpPr/>
          <p:nvPr/>
        </p:nvSpPr>
        <p:spPr bwMode="auto">
          <a:xfrm>
            <a:off x="9794913" y="5493399"/>
            <a:ext cx="1436533" cy="510531"/>
          </a:xfrm>
          <a:prstGeom prst="roundRect">
            <a:avLst/>
          </a:prstGeom>
          <a:noFill/>
          <a:ln w="38100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C27C347-4840-A070-18B7-CE163CD7DE8E}"/>
              </a:ext>
            </a:extLst>
          </p:cNvPr>
          <p:cNvSpPr/>
          <p:nvPr/>
        </p:nvSpPr>
        <p:spPr bwMode="auto">
          <a:xfrm>
            <a:off x="9840095" y="4153365"/>
            <a:ext cx="1436533" cy="1340033"/>
          </a:xfrm>
          <a:prstGeom prst="roundRect">
            <a:avLst/>
          </a:prstGeom>
          <a:noFill/>
          <a:ln w="38100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6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3BD90-691C-859D-7409-E9A3650A8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BF1D13A8-990A-9A9A-8208-D064E8E7F66F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DC24624-16B3-175C-2B18-9511D3E42095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8BDD794-2BE0-24A6-F450-09AEAE284689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C051893D-288A-6CF5-9444-99D9A1E7CDD6}"/>
              </a:ext>
            </a:extLst>
          </p:cNvPr>
          <p:cNvSpPr txBox="1"/>
          <p:nvPr/>
        </p:nvSpPr>
        <p:spPr>
          <a:xfrm>
            <a:off x="1379313" y="330300"/>
            <a:ext cx="359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多圖排版技巧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B8F19D71-7322-F1C7-A9C8-3952FAAD8D17}"/>
              </a:ext>
            </a:extLst>
          </p:cNvPr>
          <p:cNvSpPr/>
          <p:nvPr/>
        </p:nvSpPr>
        <p:spPr bwMode="auto">
          <a:xfrm rot="5400000">
            <a:off x="5915371" y="3390352"/>
            <a:ext cx="250588" cy="216024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C9B587-DE60-B1FD-EB14-EE3D1515B5A7}"/>
              </a:ext>
            </a:extLst>
          </p:cNvPr>
          <p:cNvSpPr txBox="1"/>
          <p:nvPr/>
        </p:nvSpPr>
        <p:spPr>
          <a:xfrm>
            <a:off x="3511746" y="107535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挑出一張當作主圖表現重點，其他作小圖處理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57A466C-C85A-7E2B-9B01-6C642473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00" y="1753158"/>
            <a:ext cx="5061426" cy="378378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CFBE5A6-B544-FB8D-D482-52E8D893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70" y="1774825"/>
            <a:ext cx="5253583" cy="395868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2BC1596-8E59-B20A-CCE3-5DDED1B284D5}"/>
              </a:ext>
            </a:extLst>
          </p:cNvPr>
          <p:cNvSpPr/>
          <p:nvPr/>
        </p:nvSpPr>
        <p:spPr>
          <a:xfrm>
            <a:off x="10014257" y="1774825"/>
            <a:ext cx="1601096" cy="426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8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859A-075F-C963-92FF-A1C159EC2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FA97B7B-5F3F-68E0-EAD6-A0370ABF0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6"/>
          <a:stretch/>
        </p:blipFill>
        <p:spPr>
          <a:xfrm>
            <a:off x="5732049" y="3514148"/>
            <a:ext cx="2160892" cy="238986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64F75EE-C87E-C35E-772B-C7B53CCFC78D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8920510-812E-7834-044F-D63412D27C45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444050C-841E-6A38-0D15-0E0F843E9DF5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938E3559-936A-2FC9-7AC6-84080CBF059E}"/>
              </a:ext>
            </a:extLst>
          </p:cNvPr>
          <p:cNvSpPr txBox="1"/>
          <p:nvPr/>
        </p:nvSpPr>
        <p:spPr>
          <a:xfrm>
            <a:off x="1379313" y="330300"/>
            <a:ext cx="359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多圖示範畫面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326F35A-3DBB-A072-8A7B-E9C69731D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99" y="1198851"/>
            <a:ext cx="2715708" cy="20367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D90C39-C5A9-38DA-8B61-0C83A9D04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3" y="1089090"/>
            <a:ext cx="4561530" cy="34211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229204D-4291-7AC2-FAE8-8256FD68A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04" y="3949630"/>
            <a:ext cx="2715708" cy="2036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2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DB5B9-BC71-DAA8-2133-64A522EF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70A0D28-F286-D514-8939-85F43F6EBD00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E3C6D45-26CB-DB57-B092-951492B1E7DD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90A19C2-38F2-D4CE-753C-2A6220E5F6E9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97C63382-430B-CD4E-90A8-1C68BA8295DC}"/>
              </a:ext>
            </a:extLst>
          </p:cNvPr>
          <p:cNvSpPr txBox="1"/>
          <p:nvPr/>
        </p:nvSpPr>
        <p:spPr>
          <a:xfrm>
            <a:off x="1379313" y="330300"/>
            <a:ext cx="359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裁切出重點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A0FBD94-E5D1-9E5B-A9D9-BCBA435E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5" y="1285612"/>
            <a:ext cx="10876115" cy="126728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2211E5-9778-1521-74DB-22D07E7CF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184" y="1698343"/>
            <a:ext cx="1381125" cy="1990725"/>
          </a:xfrm>
          <a:prstGeom prst="rect">
            <a:avLst/>
          </a:prstGeom>
        </p:spPr>
      </p:pic>
      <p:sp>
        <p:nvSpPr>
          <p:cNvPr id="14" name="圓角矩形 20">
            <a:extLst>
              <a:ext uri="{FF2B5EF4-FFF2-40B4-BE49-F238E27FC236}">
                <a16:creationId xmlns:a16="http://schemas.microsoft.com/office/drawing/2014/main" id="{AA6DC832-38A6-81C6-0226-36CA286D105F}"/>
              </a:ext>
            </a:extLst>
          </p:cNvPr>
          <p:cNvSpPr/>
          <p:nvPr/>
        </p:nvSpPr>
        <p:spPr bwMode="auto">
          <a:xfrm>
            <a:off x="661246" y="1285612"/>
            <a:ext cx="548959" cy="464050"/>
          </a:xfrm>
          <a:prstGeom prst="roundRect">
            <a:avLst/>
          </a:prstGeom>
          <a:noFill/>
          <a:ln w="28575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C348E1E-3035-7A00-1D8A-C667A2B26907}"/>
              </a:ext>
            </a:extLst>
          </p:cNvPr>
          <p:cNvSpPr txBox="1"/>
          <p:nvPr/>
        </p:nvSpPr>
        <p:spPr>
          <a:xfrm>
            <a:off x="389852" y="88138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E94520"/>
                </a:solidFill>
                <a:sym typeface="Wingdings 2" panose="05020102010507070707" pitchFamily="18" charset="2"/>
              </a:rPr>
              <a:t></a:t>
            </a:r>
            <a:endParaRPr lang="zh-TW" altLang="en-US" sz="3200" dirty="0">
              <a:solidFill>
                <a:srgbClr val="E94520"/>
              </a:solidFill>
            </a:endParaRPr>
          </a:p>
        </p:txBody>
      </p:sp>
      <p:sp>
        <p:nvSpPr>
          <p:cNvPr id="19" name="圓角矩形 22">
            <a:extLst>
              <a:ext uri="{FF2B5EF4-FFF2-40B4-BE49-F238E27FC236}">
                <a16:creationId xmlns:a16="http://schemas.microsoft.com/office/drawing/2014/main" id="{6D9F62FA-5D48-43E5-C9E8-99A5E4A9ADC4}"/>
              </a:ext>
            </a:extLst>
          </p:cNvPr>
          <p:cNvSpPr/>
          <p:nvPr/>
        </p:nvSpPr>
        <p:spPr bwMode="auto">
          <a:xfrm>
            <a:off x="9766184" y="1698343"/>
            <a:ext cx="548959" cy="706018"/>
          </a:xfrm>
          <a:prstGeom prst="roundRect">
            <a:avLst/>
          </a:prstGeom>
          <a:noFill/>
          <a:ln w="28575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C846DFD-3A94-3C82-F6F6-07B59535B0C2}"/>
              </a:ext>
            </a:extLst>
          </p:cNvPr>
          <p:cNvSpPr txBox="1"/>
          <p:nvPr/>
        </p:nvSpPr>
        <p:spPr>
          <a:xfrm>
            <a:off x="9494790" y="129411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E94520"/>
                </a:solidFill>
                <a:sym typeface="Wingdings 2" panose="05020102010507070707" pitchFamily="18" charset="2"/>
              </a:rPr>
              <a:t></a:t>
            </a:r>
            <a:endParaRPr lang="zh-TW" altLang="en-US" sz="3200" dirty="0">
              <a:solidFill>
                <a:srgbClr val="E94520"/>
              </a:solidFill>
            </a:endParaRPr>
          </a:p>
        </p:txBody>
      </p:sp>
      <p:sp>
        <p:nvSpPr>
          <p:cNvPr id="21" name="圓角矩形 26">
            <a:extLst>
              <a:ext uri="{FF2B5EF4-FFF2-40B4-BE49-F238E27FC236}">
                <a16:creationId xmlns:a16="http://schemas.microsoft.com/office/drawing/2014/main" id="{DE0871F2-D5EE-AD06-44AC-F2A8BA4F8AA1}"/>
              </a:ext>
            </a:extLst>
          </p:cNvPr>
          <p:cNvSpPr/>
          <p:nvPr/>
        </p:nvSpPr>
        <p:spPr bwMode="auto">
          <a:xfrm>
            <a:off x="9833610" y="2640957"/>
            <a:ext cx="1269039" cy="277220"/>
          </a:xfrm>
          <a:prstGeom prst="roundRect">
            <a:avLst/>
          </a:prstGeom>
          <a:noFill/>
          <a:ln w="28575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AB2CF14-612C-C660-0164-8E9227A34E39}"/>
              </a:ext>
            </a:extLst>
          </p:cNvPr>
          <p:cNvSpPr txBox="1"/>
          <p:nvPr/>
        </p:nvSpPr>
        <p:spPr>
          <a:xfrm>
            <a:off x="9405807" y="2495029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E94520"/>
                </a:solidFill>
                <a:sym typeface="Wingdings 2" panose="05020102010507070707" pitchFamily="18" charset="2"/>
              </a:rPr>
              <a:t></a:t>
            </a:r>
            <a:endParaRPr lang="zh-TW" altLang="en-US" sz="3200" dirty="0">
              <a:solidFill>
                <a:srgbClr val="E9452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15BBC21-BADA-1E26-7B35-1A2479251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" y="3007646"/>
            <a:ext cx="3744416" cy="2808312"/>
          </a:xfrm>
          <a:prstGeom prst="ellipse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B3BF32C-8310-8037-F307-84AB288C9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28704" r="34593" b="2778"/>
          <a:stretch/>
        </p:blipFill>
        <p:spPr>
          <a:xfrm>
            <a:off x="5148040" y="3090216"/>
            <a:ext cx="2597690" cy="2597690"/>
          </a:xfrm>
          <a:prstGeom prst="ellipse">
            <a:avLst/>
          </a:prstGeom>
        </p:spPr>
      </p:pic>
      <p:sp>
        <p:nvSpPr>
          <p:cNvPr id="9" name="等腰三角形 8">
            <a:extLst>
              <a:ext uri="{FF2B5EF4-FFF2-40B4-BE49-F238E27FC236}">
                <a16:creationId xmlns:a16="http://schemas.microsoft.com/office/drawing/2014/main" id="{6B88CF71-4C17-AE14-0B5F-FA233075B545}"/>
              </a:ext>
            </a:extLst>
          </p:cNvPr>
          <p:cNvSpPr/>
          <p:nvPr/>
        </p:nvSpPr>
        <p:spPr bwMode="auto">
          <a:xfrm rot="5400000">
            <a:off x="4632102" y="4249064"/>
            <a:ext cx="250588" cy="216024"/>
          </a:xfrm>
          <a:prstGeom prst="triangle">
            <a:avLst/>
          </a:prstGeom>
          <a:solidFill>
            <a:srgbClr val="6366AD"/>
          </a:solidFill>
          <a:ln w="9525" cap="flat" cmpd="sng" algn="ctr">
            <a:solidFill>
              <a:srgbClr val="6366A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rgbClr val="6366AD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CA710911-F231-050A-4823-1CCD7502961F}"/>
              </a:ext>
            </a:extLst>
          </p:cNvPr>
          <p:cNvSpPr/>
          <p:nvPr/>
        </p:nvSpPr>
        <p:spPr bwMode="auto">
          <a:xfrm rot="5400000">
            <a:off x="7903068" y="4303790"/>
            <a:ext cx="250588" cy="216024"/>
          </a:xfrm>
          <a:prstGeom prst="triangle">
            <a:avLst/>
          </a:prstGeom>
          <a:solidFill>
            <a:srgbClr val="6366AD"/>
          </a:solidFill>
          <a:ln w="9525" cap="flat" cmpd="sng" algn="ctr">
            <a:solidFill>
              <a:srgbClr val="6366A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rgbClr val="6366AD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0A0B0FC-FCC6-1483-FE77-7329C6EEFD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38466" r="53093" b="17682"/>
          <a:stretch/>
        </p:blipFill>
        <p:spPr>
          <a:xfrm>
            <a:off x="8537816" y="2984905"/>
            <a:ext cx="2968094" cy="29680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4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3E8B7-F727-34B5-F238-4EB506B8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2CF439B6-590E-1CF7-CC55-6E8030C04591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A36DEB6-CB99-64D2-EB80-BDC56999782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0ADEA6-2A79-51DD-23E0-46C7FC0A29CE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1697C499-1FB7-45D3-C34B-1E1424044FA9}"/>
              </a:ext>
            </a:extLst>
          </p:cNvPr>
          <p:cNvSpPr txBox="1"/>
          <p:nvPr/>
        </p:nvSpPr>
        <p:spPr>
          <a:xfrm>
            <a:off x="1379313" y="330300"/>
            <a:ext cx="359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裁切出正圓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08BA402-1CE8-1007-1866-69F3D563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4039"/>
          <a:stretch/>
        </p:blipFill>
        <p:spPr>
          <a:xfrm>
            <a:off x="634629" y="1898868"/>
            <a:ext cx="3171321" cy="3171321"/>
          </a:xfrm>
          <a:prstGeom prst="teardrop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6A4C469-3BC1-8289-203D-8532D4C58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r="22623"/>
          <a:stretch/>
        </p:blipFill>
        <p:spPr>
          <a:xfrm>
            <a:off x="5573475" y="1898869"/>
            <a:ext cx="2111613" cy="205797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C71088A-34F9-B667-4EFD-620CB7D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r="29327"/>
          <a:stretch/>
        </p:blipFill>
        <p:spPr>
          <a:xfrm>
            <a:off x="8700255" y="1701345"/>
            <a:ext cx="2320089" cy="2255477"/>
          </a:xfrm>
          <a:prstGeom prst="ellipse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1E26A8F6-4EB9-DC75-EA93-85759ECD1549}"/>
              </a:ext>
            </a:extLst>
          </p:cNvPr>
          <p:cNvSpPr txBox="1"/>
          <p:nvPr/>
        </p:nvSpPr>
        <p:spPr>
          <a:xfrm>
            <a:off x="4971672" y="3995448"/>
            <a:ext cx="380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6366A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sym typeface="Wingdings 2" panose="05020102010507070707" pitchFamily="18" charset="2"/>
              </a:rPr>
              <a:t>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圖片</a:t>
            </a:r>
            <a:r>
              <a:rPr lang="en-US" altLang="zh-TW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/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裁剪</a:t>
            </a:r>
            <a:r>
              <a:rPr lang="en-US" altLang="zh-TW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/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長寬比</a:t>
            </a:r>
            <a:r>
              <a:rPr lang="en-US" altLang="zh-TW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1:1</a:t>
            </a:r>
            <a:endParaRPr lang="zh-TW" altLang="en-US" sz="2400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D8E773A-3D6C-E971-57F7-A2D57A56E37D}"/>
              </a:ext>
            </a:extLst>
          </p:cNvPr>
          <p:cNvSpPr txBox="1"/>
          <p:nvPr/>
        </p:nvSpPr>
        <p:spPr>
          <a:xfrm>
            <a:off x="8284040" y="4001498"/>
            <a:ext cx="328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6366A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sym typeface="Wingdings 2" panose="05020102010507070707" pitchFamily="18" charset="2"/>
              </a:rPr>
              <a:t>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裁剪成圖形</a:t>
            </a:r>
            <a:r>
              <a:rPr lang="en-US" altLang="zh-TW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/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選圓形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2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BC91F-F0B9-7B2B-EF9E-AA83DCF86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BB5790A-8DCF-DC69-D514-B78F1B629C28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6A9961-5B22-8DE0-2FE6-5967D753C19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DBBE1E-AE5D-720F-60F5-EC51615A69C2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FF91B7B8-0828-E09F-42FD-225CC8F1AA34}"/>
              </a:ext>
            </a:extLst>
          </p:cNvPr>
          <p:cNvSpPr txBox="1"/>
          <p:nvPr/>
        </p:nvSpPr>
        <p:spPr>
          <a:xfrm>
            <a:off x="1379313" y="330300"/>
            <a:ext cx="359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裁切出圖形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63FB564-29E9-DA0C-338E-FA5E761D1F3B}"/>
              </a:ext>
            </a:extLst>
          </p:cNvPr>
          <p:cNvSpPr txBox="1"/>
          <p:nvPr/>
        </p:nvSpPr>
        <p:spPr>
          <a:xfrm>
            <a:off x="7636990" y="2917473"/>
            <a:ext cx="380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6366A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sym typeface="Wingdings 2" panose="05020102010507070707" pitchFamily="18" charset="2"/>
              </a:rPr>
              <a:t>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圖片</a:t>
            </a:r>
            <a:r>
              <a:rPr lang="en-US" altLang="zh-TW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/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重點裁剪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0B29286-3F76-44E9-D015-364D442256FE}"/>
              </a:ext>
            </a:extLst>
          </p:cNvPr>
          <p:cNvSpPr txBox="1"/>
          <p:nvPr/>
        </p:nvSpPr>
        <p:spPr>
          <a:xfrm>
            <a:off x="7946191" y="6010829"/>
            <a:ext cx="328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6366A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sym typeface="Wingdings 2" panose="05020102010507070707" pitchFamily="18" charset="2"/>
              </a:rPr>
              <a:t></a:t>
            </a:r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裁剪成圖形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127B7D3-AF11-C668-39D9-962A45D08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09" b="26759"/>
          <a:stretch/>
        </p:blipFill>
        <p:spPr>
          <a:xfrm>
            <a:off x="6304935" y="1089577"/>
            <a:ext cx="4439498" cy="18278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0F72C10-EC90-40B6-45E9-00CA44556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09" b="26759"/>
          <a:stretch/>
        </p:blipFill>
        <p:spPr>
          <a:xfrm>
            <a:off x="6290007" y="4182933"/>
            <a:ext cx="4439498" cy="1827896"/>
          </a:xfrm>
          <a:prstGeom prst="round2Diag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4504B8-5E27-59BF-B4AD-806AF7365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3" t="31100" r="38448" b="63351"/>
          <a:stretch/>
        </p:blipFill>
        <p:spPr>
          <a:xfrm>
            <a:off x="6866071" y="3339782"/>
            <a:ext cx="3563576" cy="77016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66D6A351-5FF9-0846-FFF4-A3A4086BDBED}"/>
              </a:ext>
            </a:extLst>
          </p:cNvPr>
          <p:cNvSpPr/>
          <p:nvPr/>
        </p:nvSpPr>
        <p:spPr bwMode="auto">
          <a:xfrm>
            <a:off x="9464138" y="3777535"/>
            <a:ext cx="900755" cy="385084"/>
          </a:xfrm>
          <a:prstGeom prst="roundRect">
            <a:avLst/>
          </a:prstGeom>
          <a:noFill/>
          <a:ln w="28575" cap="flat" cmpd="sng" algn="ctr">
            <a:solidFill>
              <a:srgbClr val="E94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7D6A36-14DE-11AD-6D91-E1F5A2D805D9}"/>
              </a:ext>
            </a:extLst>
          </p:cNvPr>
          <p:cNvSpPr txBox="1"/>
          <p:nvPr/>
        </p:nvSpPr>
        <p:spPr>
          <a:xfrm>
            <a:off x="2833209" y="1270376"/>
            <a:ext cx="92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原圖</a:t>
            </a:r>
          </a:p>
        </p:txBody>
      </p:sp>
      <p:sp>
        <p:nvSpPr>
          <p:cNvPr id="19" name="圓角矩形 32">
            <a:extLst>
              <a:ext uri="{FF2B5EF4-FFF2-40B4-BE49-F238E27FC236}">
                <a16:creationId xmlns:a16="http://schemas.microsoft.com/office/drawing/2014/main" id="{21E026F5-200C-B8C8-1877-277086A96FD0}"/>
              </a:ext>
            </a:extLst>
          </p:cNvPr>
          <p:cNvSpPr/>
          <p:nvPr/>
        </p:nvSpPr>
        <p:spPr>
          <a:xfrm>
            <a:off x="1296670" y="5354996"/>
            <a:ext cx="4286773" cy="788949"/>
          </a:xfrm>
          <a:prstGeom prst="roundRect">
            <a:avLst/>
          </a:prstGeom>
          <a:noFill/>
          <a:ln>
            <a:solidFill>
              <a:srgbClr val="636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182E7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22A2C17-DCC5-3639-89EA-13DF5997635E}"/>
              </a:ext>
            </a:extLst>
          </p:cNvPr>
          <p:cNvSpPr txBox="1"/>
          <p:nvPr/>
        </p:nvSpPr>
        <p:spPr>
          <a:xfrm>
            <a:off x="1334431" y="5406367"/>
            <a:ext cx="413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6366AD"/>
                </a:solidFill>
                <a:latin typeface="+mn-ea"/>
              </a:rPr>
              <a:t>要調整照片大小時務必按住</a:t>
            </a:r>
            <a:r>
              <a:rPr lang="en-US" altLang="zh-TW" sz="2000" b="1" dirty="0">
                <a:solidFill>
                  <a:srgbClr val="6366AD"/>
                </a:solidFill>
                <a:latin typeface="+mn-ea"/>
              </a:rPr>
              <a:t>shift</a:t>
            </a:r>
            <a:r>
              <a:rPr lang="zh-TW" altLang="en-US" sz="2000" b="1" dirty="0">
                <a:solidFill>
                  <a:srgbClr val="6366AD"/>
                </a:solidFill>
                <a:latin typeface="+mn-ea"/>
              </a:rPr>
              <a:t>鍵，才不會拉變形</a:t>
            </a:r>
            <a:endParaRPr lang="en-US" altLang="zh-TW" sz="2000" b="1" dirty="0">
              <a:solidFill>
                <a:srgbClr val="6366AD"/>
              </a:solidFill>
              <a:latin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158DA8A-2EC6-91D9-8582-8C381901EB03}"/>
              </a:ext>
            </a:extLst>
          </p:cNvPr>
          <p:cNvSpPr txBox="1"/>
          <p:nvPr/>
        </p:nvSpPr>
        <p:spPr>
          <a:xfrm>
            <a:off x="4426220" y="4938140"/>
            <a:ext cx="124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6366AD"/>
                </a:solidFill>
                <a:latin typeface="jf金萱 八分糖" panose="020B0900000000000000" pitchFamily="34" charset="-120"/>
                <a:ea typeface="jf金萱 八分糖" panose="020B0900000000000000" pitchFamily="34" charset="-120"/>
              </a:rPr>
              <a:t>TIPS</a:t>
            </a:r>
            <a:endParaRPr lang="zh-TW" altLang="en-US" sz="3200" dirty="0">
              <a:solidFill>
                <a:srgbClr val="6366AD"/>
              </a:solidFill>
              <a:latin typeface="jf金萱 八分糖" panose="020B0900000000000000" pitchFamily="34" charset="-120"/>
              <a:ea typeface="jf金萱 八分糖" panose="020B09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C75874-48A8-2E1A-475C-77B00FDA3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75" y="1701345"/>
            <a:ext cx="3946055" cy="2957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98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D2DF4-F6BD-CCA2-5664-B7CECB8AD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80DB588-229A-D7B3-89BE-A19D686A7F6C}"/>
              </a:ext>
            </a:extLst>
          </p:cNvPr>
          <p:cNvSpPr/>
          <p:nvPr/>
        </p:nvSpPr>
        <p:spPr>
          <a:xfrm>
            <a:off x="-13784" y="-1713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317339-0EED-3188-6CEA-E80201F7F55B}"/>
              </a:ext>
            </a:extLst>
          </p:cNvPr>
          <p:cNvSpPr/>
          <p:nvPr/>
        </p:nvSpPr>
        <p:spPr>
          <a:xfrm>
            <a:off x="303320" y="287491"/>
            <a:ext cx="11585359" cy="6237398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椭圆 3">
            <a:extLst>
              <a:ext uri="{FF2B5EF4-FFF2-40B4-BE49-F238E27FC236}">
                <a16:creationId xmlns:a16="http://schemas.microsoft.com/office/drawing/2014/main" id="{FEA48F72-3CD0-E0CF-9C51-EA5AE2CB014C}"/>
              </a:ext>
            </a:extLst>
          </p:cNvPr>
          <p:cNvSpPr/>
          <p:nvPr/>
        </p:nvSpPr>
        <p:spPr>
          <a:xfrm>
            <a:off x="777426" y="333111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4E8A7B82-ED9A-317B-47ED-F19487CE272F}"/>
              </a:ext>
            </a:extLst>
          </p:cNvPr>
          <p:cNvSpPr txBox="1"/>
          <p:nvPr/>
        </p:nvSpPr>
        <p:spPr>
          <a:xfrm>
            <a:off x="1455420" y="549296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A34A88E-92D3-64BE-D030-FD3884F699BD}"/>
              </a:ext>
            </a:extLst>
          </p:cNvPr>
          <p:cNvSpPr txBox="1"/>
          <p:nvPr/>
        </p:nvSpPr>
        <p:spPr>
          <a:xfrm>
            <a:off x="4155342" y="1386282"/>
            <a:ext cx="3510977" cy="4616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請裁切成適合的圖形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73D5568-A045-5CE4-1ACB-5F63D35EDDF6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21EBCF3-5347-C910-A223-D2C5E419287E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3FCFAB-663B-B4CD-2945-40D6E08A17F6}"/>
              </a:ext>
            </a:extLst>
          </p:cNvPr>
          <p:cNvSpPr txBox="1"/>
          <p:nvPr/>
        </p:nvSpPr>
        <p:spPr>
          <a:xfrm>
            <a:off x="7524368" y="639637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C8B3681-A163-1DB8-140A-B8403FAF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31" y="2336685"/>
            <a:ext cx="4476342" cy="33551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14FAA40-C557-E41A-4E89-B9EB42B20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82" y="2388614"/>
            <a:ext cx="4383811" cy="328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29E-9C0D-6CD0-9FAF-48F2354EF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D6F3991-0D01-771C-F73B-CB2A5F516252}"/>
              </a:ext>
            </a:extLst>
          </p:cNvPr>
          <p:cNvSpPr/>
          <p:nvPr/>
        </p:nvSpPr>
        <p:spPr>
          <a:xfrm>
            <a:off x="-13784" y="-1713"/>
            <a:ext cx="12192000" cy="6858000"/>
          </a:xfrm>
          <a:prstGeom prst="rect">
            <a:avLst/>
          </a:prstGeom>
          <a:solidFill>
            <a:srgbClr val="7578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1B008A9-6419-ACDF-20BE-9E1A585AC171}"/>
              </a:ext>
            </a:extLst>
          </p:cNvPr>
          <p:cNvSpPr/>
          <p:nvPr/>
        </p:nvSpPr>
        <p:spPr>
          <a:xfrm>
            <a:off x="303320" y="287491"/>
            <a:ext cx="11585359" cy="6237398"/>
          </a:xfrm>
          <a:prstGeom prst="rect">
            <a:avLst/>
          </a:prstGeom>
          <a:solidFill>
            <a:schemeClr val="bg1"/>
          </a:solidFill>
          <a:ln>
            <a:solidFill>
              <a:srgbClr val="6366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椭圆 4">
            <a:extLst>
              <a:ext uri="{FF2B5EF4-FFF2-40B4-BE49-F238E27FC236}">
                <a16:creationId xmlns:a16="http://schemas.microsoft.com/office/drawing/2014/main" id="{B5BA9AD7-0CA9-1A2A-C60B-07C1268A9DBC}"/>
              </a:ext>
            </a:extLst>
          </p:cNvPr>
          <p:cNvSpPr/>
          <p:nvPr/>
        </p:nvSpPr>
        <p:spPr>
          <a:xfrm>
            <a:off x="-231589" y="-560334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3">
            <a:extLst>
              <a:ext uri="{FF2B5EF4-FFF2-40B4-BE49-F238E27FC236}">
                <a16:creationId xmlns:a16="http://schemas.microsoft.com/office/drawing/2014/main" id="{1B9FFCC9-8385-6FCA-6542-4590156298FA}"/>
              </a:ext>
            </a:extLst>
          </p:cNvPr>
          <p:cNvSpPr/>
          <p:nvPr/>
        </p:nvSpPr>
        <p:spPr>
          <a:xfrm>
            <a:off x="777426" y="333111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796CADDA-593F-BD15-A10B-E31D1B61D127}"/>
              </a:ext>
            </a:extLst>
          </p:cNvPr>
          <p:cNvSpPr txBox="1"/>
          <p:nvPr/>
        </p:nvSpPr>
        <p:spPr>
          <a:xfrm>
            <a:off x="1455420" y="549296"/>
            <a:ext cx="39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實作時間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CB6F667-9AD0-E6BF-46A6-4088CC7AA0A9}"/>
              </a:ext>
            </a:extLst>
          </p:cNvPr>
          <p:cNvSpPr txBox="1"/>
          <p:nvPr/>
        </p:nvSpPr>
        <p:spPr>
          <a:xfrm>
            <a:off x="2621536" y="1359208"/>
            <a:ext cx="6789591" cy="4616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請把下列三人利用裁切形狀做出排版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94139B-FE78-96D8-0737-24D890812E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30" r="11581"/>
          <a:stretch/>
        </p:blipFill>
        <p:spPr>
          <a:xfrm>
            <a:off x="2240819" y="2235902"/>
            <a:ext cx="1775082" cy="28084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00E5678-665A-5D6B-0270-34E8A83DE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/>
          <a:stretch/>
        </p:blipFill>
        <p:spPr>
          <a:xfrm>
            <a:off x="337347" y="2235902"/>
            <a:ext cx="1775082" cy="280122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5CFE623-2B45-52CC-B988-1314EE949A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46" r="14839"/>
          <a:stretch/>
        </p:blipFill>
        <p:spPr>
          <a:xfrm>
            <a:off x="4165153" y="2235902"/>
            <a:ext cx="1774475" cy="280845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877BA1C-B29B-9CC4-F80A-97CDDC101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8" r="16728"/>
          <a:stretch/>
        </p:blipFill>
        <p:spPr>
          <a:xfrm>
            <a:off x="7260547" y="2288626"/>
            <a:ext cx="1704129" cy="2556193"/>
          </a:xfrm>
          <a:prstGeom prst="parallelogram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3A7C127-DC0F-CD5D-9937-761D135561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625605" y="2296168"/>
            <a:ext cx="1694073" cy="2541110"/>
          </a:xfrm>
          <a:prstGeom prst="parallelogram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D2FA4E0-5FB3-ED8B-564F-F97E4EDBCC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0" r="12060"/>
          <a:stretch/>
        </p:blipFill>
        <p:spPr>
          <a:xfrm>
            <a:off x="9980607" y="2314649"/>
            <a:ext cx="1704129" cy="2556193"/>
          </a:xfrm>
          <a:prstGeom prst="parallelogram">
            <a:avLst/>
          </a:prstGeom>
        </p:spPr>
      </p:pic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17BBDC92-FD08-FE73-E46B-5AB9ED46C876}"/>
              </a:ext>
            </a:extLst>
          </p:cNvPr>
          <p:cNvSpPr/>
          <p:nvPr/>
        </p:nvSpPr>
        <p:spPr bwMode="auto">
          <a:xfrm rot="5400000">
            <a:off x="6400167" y="3293996"/>
            <a:ext cx="250588" cy="216024"/>
          </a:xfrm>
          <a:prstGeom prst="triangle">
            <a:avLst/>
          </a:prstGeom>
          <a:solidFill>
            <a:srgbClr val="6366AD"/>
          </a:solidFill>
          <a:ln w="9525" cap="flat" cmpd="sng" algn="ctr">
            <a:solidFill>
              <a:srgbClr val="6366A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>
              <a:ln>
                <a:noFill/>
              </a:ln>
              <a:solidFill>
                <a:srgbClr val="6366AD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9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E057-94F6-4B83-3186-FDBE90E09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6E5842AE-0D0E-E826-AEEA-CCAD14DC86FC}"/>
              </a:ext>
            </a:extLst>
          </p:cNvPr>
          <p:cNvSpPr/>
          <p:nvPr/>
        </p:nvSpPr>
        <p:spPr>
          <a:xfrm>
            <a:off x="5982962" y="1429128"/>
            <a:ext cx="417839" cy="41783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00EB39-12C1-11C2-46BE-05A674DEC40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5ABA738-92C3-276B-DC8F-4337AD93C397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DA2803E-33C2-BB50-1BD2-DFF3BDE0305A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86244E9D-2954-C10E-0C64-D9C36C2FC79E}"/>
              </a:ext>
            </a:extLst>
          </p:cNvPr>
          <p:cNvSpPr txBox="1"/>
          <p:nvPr/>
        </p:nvSpPr>
        <p:spPr>
          <a:xfrm>
            <a:off x="1379313" y="330300"/>
            <a:ext cx="566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簡單就高級的技巧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AD72325-ED18-4B9D-61BA-BAAB9B8795FA}"/>
              </a:ext>
            </a:extLst>
          </p:cNvPr>
          <p:cNvSpPr txBox="1"/>
          <p:nvPr/>
        </p:nvSpPr>
        <p:spPr>
          <a:xfrm>
            <a:off x="1455420" y="1507852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3C93C40-AC9C-5834-CE65-CDA563981BE5}"/>
              </a:ext>
            </a:extLst>
          </p:cNvPr>
          <p:cNvSpPr/>
          <p:nvPr/>
        </p:nvSpPr>
        <p:spPr>
          <a:xfrm>
            <a:off x="1538130" y="2143697"/>
            <a:ext cx="1174792" cy="131603"/>
          </a:xfrm>
          <a:prstGeom prst="rect">
            <a:avLst/>
          </a:prstGeom>
          <a:solidFill>
            <a:srgbClr val="E94520"/>
          </a:solidFill>
          <a:ln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65E2E9D-8024-4665-36CF-A3962F348FA9}"/>
              </a:ext>
            </a:extLst>
          </p:cNvPr>
          <p:cNvSpPr txBox="1"/>
          <p:nvPr/>
        </p:nvSpPr>
        <p:spPr>
          <a:xfrm>
            <a:off x="1455420" y="3032262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38E1A3D-9A2F-3E09-9E79-80D43FB1FD07}"/>
              </a:ext>
            </a:extLst>
          </p:cNvPr>
          <p:cNvSpPr/>
          <p:nvPr/>
        </p:nvSpPr>
        <p:spPr>
          <a:xfrm>
            <a:off x="1538130" y="2911145"/>
            <a:ext cx="1174792" cy="131603"/>
          </a:xfrm>
          <a:prstGeom prst="rect">
            <a:avLst/>
          </a:prstGeom>
          <a:solidFill>
            <a:srgbClr val="E94520"/>
          </a:solidFill>
          <a:ln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46177C-6F32-D140-3478-E2F07D684B3F}"/>
              </a:ext>
            </a:extLst>
          </p:cNvPr>
          <p:cNvSpPr txBox="1"/>
          <p:nvPr/>
        </p:nvSpPr>
        <p:spPr>
          <a:xfrm>
            <a:off x="1455420" y="4177785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DDFE1CF-A499-A08D-F22A-615C867524A8}"/>
              </a:ext>
            </a:extLst>
          </p:cNvPr>
          <p:cNvSpPr/>
          <p:nvPr/>
        </p:nvSpPr>
        <p:spPr>
          <a:xfrm>
            <a:off x="2440419" y="4824116"/>
            <a:ext cx="1174792" cy="123441"/>
          </a:xfrm>
          <a:prstGeom prst="rect">
            <a:avLst/>
          </a:prstGeom>
          <a:solidFill>
            <a:srgbClr val="E94520"/>
          </a:solidFill>
          <a:ln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0C6A400-B9A9-E90C-BE99-F4192491C13C}"/>
              </a:ext>
            </a:extLst>
          </p:cNvPr>
          <p:cNvSpPr txBox="1"/>
          <p:nvPr/>
        </p:nvSpPr>
        <p:spPr>
          <a:xfrm>
            <a:off x="6055628" y="1443605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8F72A7FD-61B9-E1B1-60D6-F73614ADEA63}"/>
              </a:ext>
            </a:extLst>
          </p:cNvPr>
          <p:cNvSpPr/>
          <p:nvPr/>
        </p:nvSpPr>
        <p:spPr>
          <a:xfrm>
            <a:off x="5890518" y="2422575"/>
            <a:ext cx="1158234" cy="115823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0A6E157-AA7C-21BB-AFEB-947F1EB3B20A}"/>
              </a:ext>
            </a:extLst>
          </p:cNvPr>
          <p:cNvSpPr txBox="1"/>
          <p:nvPr/>
        </p:nvSpPr>
        <p:spPr>
          <a:xfrm>
            <a:off x="6055628" y="2709096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8F21CEB-C528-16AA-8194-A4A03677D487}"/>
              </a:ext>
            </a:extLst>
          </p:cNvPr>
          <p:cNvSpPr/>
          <p:nvPr/>
        </p:nvSpPr>
        <p:spPr>
          <a:xfrm>
            <a:off x="7904015" y="4020704"/>
            <a:ext cx="585467" cy="58546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4C2360B-F511-94CB-CE91-70B96575A4A5}"/>
              </a:ext>
            </a:extLst>
          </p:cNvPr>
          <p:cNvSpPr txBox="1"/>
          <p:nvPr/>
        </p:nvSpPr>
        <p:spPr>
          <a:xfrm>
            <a:off x="5890518" y="4156417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29BA0B3-60CA-56C0-7E4C-9E856D3904CF}"/>
              </a:ext>
            </a:extLst>
          </p:cNvPr>
          <p:cNvSpPr txBox="1"/>
          <p:nvPr/>
        </p:nvSpPr>
        <p:spPr>
          <a:xfrm>
            <a:off x="1455420" y="5340251"/>
            <a:ext cx="4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延續整年的關懷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68F900C-623A-BCFB-F3B2-FBDEFEEC2E18}"/>
              </a:ext>
            </a:extLst>
          </p:cNvPr>
          <p:cNvSpPr/>
          <p:nvPr/>
        </p:nvSpPr>
        <p:spPr>
          <a:xfrm>
            <a:off x="868024" y="5539275"/>
            <a:ext cx="587396" cy="224057"/>
          </a:xfrm>
          <a:prstGeom prst="rect">
            <a:avLst/>
          </a:prstGeom>
          <a:solidFill>
            <a:srgbClr val="E94520"/>
          </a:solidFill>
          <a:ln>
            <a:solidFill>
              <a:srgbClr val="E94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0AA1-376B-0F5B-5FD1-7FB435CA5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命名 -1_WPS图片">
            <a:extLst>
              <a:ext uri="{FF2B5EF4-FFF2-40B4-BE49-F238E27FC236}">
                <a16:creationId xmlns:a16="http://schemas.microsoft.com/office/drawing/2014/main" id="{F94ECFFB-6D9B-DED7-CB53-B34D1E7C66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14D1E7C-97C7-44B0-766D-0929FBA88EF7}"/>
              </a:ext>
            </a:extLst>
          </p:cNvPr>
          <p:cNvSpPr txBox="1"/>
          <p:nvPr/>
        </p:nvSpPr>
        <p:spPr>
          <a:xfrm>
            <a:off x="1756266" y="2414146"/>
            <a:ext cx="8995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4800" b="1" dirty="0">
                <a:solidFill>
                  <a:schemeClr val="bg1"/>
                </a:solidFill>
                <a:cs typeface="+mn-ea"/>
                <a:sym typeface="+mn-lt"/>
              </a:rPr>
              <a:t>內容、結構、排版</a:t>
            </a:r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7AED6B-5CD7-DC46-6FA1-4B6042D102F2}"/>
              </a:ext>
            </a:extLst>
          </p:cNvPr>
          <p:cNvSpPr txBox="1"/>
          <p:nvPr/>
        </p:nvSpPr>
        <p:spPr>
          <a:xfrm>
            <a:off x="4084688" y="3337005"/>
            <a:ext cx="4525056" cy="741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TW" altLang="en-US" sz="2800" dirty="0">
                <a:solidFill>
                  <a:schemeClr val="bg1"/>
                </a:solidFill>
                <a:cs typeface="+mn-ea"/>
                <a:sym typeface="+mn-lt"/>
              </a:rPr>
              <a:t>缺一不可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97B2CD9-F769-7D2C-C1A7-61422499CEBC}"/>
              </a:ext>
            </a:extLst>
          </p:cNvPr>
          <p:cNvSpPr txBox="1"/>
          <p:nvPr/>
        </p:nvSpPr>
        <p:spPr>
          <a:xfrm>
            <a:off x="1639614" y="4171509"/>
            <a:ext cx="9048577" cy="461665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dirty="0">
                <a:solidFill>
                  <a:schemeClr val="bg1"/>
                </a:solidFill>
              </a:rPr>
              <a:t>讓人聽得下去的簡報，就能做出最吸睛的微課程教材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343A5-3A43-0B7C-3D9C-20A0228A0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23ABF6-AC97-0235-0E23-D9B3EEA7581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B50482E-3E94-47A9-6914-F8861F860BDA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4B6D7D4C-EB2D-AF41-9877-B6A7CBBE4446}"/>
              </a:ext>
            </a:extLst>
          </p:cNvPr>
          <p:cNvSpPr txBox="1"/>
          <p:nvPr/>
        </p:nvSpPr>
        <p:spPr>
          <a:xfrm>
            <a:off x="1379313" y="330300"/>
            <a:ext cx="5592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工具的種類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影音類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</a:t>
            </a:r>
          </a:p>
          <a:p>
            <a:pPr algn="dist"/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2843782-7734-BD6C-2C11-20ADFA9E0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964431"/>
              </p:ext>
            </p:extLst>
          </p:nvPr>
        </p:nvGraphicFramePr>
        <p:xfrm>
          <a:off x="420981" y="960514"/>
          <a:ext cx="11326520" cy="5521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503">
                  <a:extLst>
                    <a:ext uri="{9D8B030D-6E8A-4147-A177-3AD203B41FA5}">
                      <a16:colId xmlns:a16="http://schemas.microsoft.com/office/drawing/2014/main" val="465188308"/>
                    </a:ext>
                  </a:extLst>
                </a:gridCol>
                <a:gridCol w="2106827">
                  <a:extLst>
                    <a:ext uri="{9D8B030D-6E8A-4147-A177-3AD203B41FA5}">
                      <a16:colId xmlns:a16="http://schemas.microsoft.com/office/drawing/2014/main" val="1587172762"/>
                    </a:ext>
                  </a:extLst>
                </a:gridCol>
                <a:gridCol w="3801588">
                  <a:extLst>
                    <a:ext uri="{9D8B030D-6E8A-4147-A177-3AD203B41FA5}">
                      <a16:colId xmlns:a16="http://schemas.microsoft.com/office/drawing/2014/main" val="1114962122"/>
                    </a:ext>
                  </a:extLst>
                </a:gridCol>
                <a:gridCol w="3774602">
                  <a:extLst>
                    <a:ext uri="{9D8B030D-6E8A-4147-A177-3AD203B41FA5}">
                      <a16:colId xmlns:a16="http://schemas.microsoft.com/office/drawing/2014/main" val="985512543"/>
                    </a:ext>
                  </a:extLst>
                </a:gridCol>
              </a:tblGrid>
              <a:tr h="425927"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使用情境</a:t>
                      </a:r>
                      <a:endParaRPr dirty="0"/>
                    </a:p>
                  </a:txBody>
                  <a:tcPr>
                    <a:solidFill>
                      <a:srgbClr val="656A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工具名稱</a:t>
                      </a:r>
                      <a:endParaRPr dirty="0"/>
                    </a:p>
                  </a:txBody>
                  <a:tcPr>
                    <a:solidFill>
                      <a:srgbClr val="656A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優點簡述</a:t>
                      </a:r>
                      <a:endParaRPr dirty="0"/>
                    </a:p>
                  </a:txBody>
                  <a:tcPr>
                    <a:solidFill>
                      <a:srgbClr val="656A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試用連結</a:t>
                      </a:r>
                      <a:endParaRPr dirty="0"/>
                    </a:p>
                  </a:txBody>
                  <a:tcPr>
                    <a:solidFill>
                      <a:srgbClr val="656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86513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r>
                        <a:rPr dirty="0" err="1"/>
                        <a:t>簡報排版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Felo AI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模版多又好看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https://felo.ai/zh-Hant/search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4566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r>
                        <a:t>圖片去背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remove.bg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自動辨識人物、一鍵去背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https://www.remove.bg/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06492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Recraft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可一次生成六張同風格圖片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https://www.recraft.ai/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816907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Napkin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生成邏輯圖、示意圖</a:t>
                      </a:r>
                      <a:r>
                        <a:rPr lang="zh-TW" altLang="en-US" dirty="0"/>
                        <a:t>、視覺圖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https://www.napkin.ai/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298414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Raphael AI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完全免費可無限次數生圖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https://raphaelai.org/zh-tw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320320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動畫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影片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/>
                        <a:t>Hailuo</a:t>
                      </a:r>
                      <a:r>
                        <a:rPr lang="en-US" altLang="zh-TW" dirty="0"/>
                        <a:t>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可圖生動畫、文字生成動畫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https://hailuoai.video/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668643"/>
                  </a:ext>
                </a:extLst>
              </a:tr>
              <a:tr h="425927"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Runway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AI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可圖生動畫、文字生成動畫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https://runwayml.com/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081768"/>
                  </a:ext>
                </a:extLst>
              </a:tr>
              <a:tr h="704717"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Mootion</a:t>
                      </a:r>
                      <a:r>
                        <a:rPr lang="zh-TW" altLang="en-US" dirty="0"/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用文字生成動畫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https://storyteller.mootion.com/workspace/gallery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660889"/>
                  </a:ext>
                </a:extLst>
              </a:tr>
              <a:tr h="704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逐字稿</a:t>
                      </a:r>
                    </a:p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Google AI Studio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適合</a:t>
                      </a:r>
                      <a:r>
                        <a:rPr lang="en-US" altLang="zh-TW" dirty="0"/>
                        <a:t>1</a:t>
                      </a:r>
                      <a:r>
                        <a:rPr lang="zh-TW" altLang="en-US" dirty="0"/>
                        <a:t>小時內的語音</a:t>
                      </a:r>
                    </a:p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472709"/>
                  </a:ext>
                </a:extLst>
              </a:tr>
              <a:tr h="704717"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Whisper(</a:t>
                      </a:r>
                      <a:r>
                        <a:rPr lang="zh-TW" altLang="en-US" dirty="0"/>
                        <a:t>本機端）</a:t>
                      </a:r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OpenAI</a:t>
                      </a:r>
                      <a:r>
                        <a:rPr lang="zh-TW" altLang="en-US" dirty="0"/>
                        <a:t>出品，辨識準確，但較耗資源電腦不好跑不動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69298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174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0F9CF-1571-86A0-CFCD-A04590EAC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E1CDBBEE-FF13-0B4D-83AF-61ABAFFDB26D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859E5BB-8D37-5F30-253E-D493CDE86C7C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88816C-84DC-0471-4C39-DA617514C4D3}"/>
              </a:ext>
            </a:extLst>
          </p:cNvPr>
          <p:cNvSpPr txBox="1"/>
          <p:nvPr/>
        </p:nvSpPr>
        <p:spPr>
          <a:xfrm>
            <a:off x="7563775" y="612559"/>
            <a:ext cx="226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D77ED26A-0A03-13F7-9008-C7F73AA4D2C3}"/>
              </a:ext>
            </a:extLst>
          </p:cNvPr>
          <p:cNvSpPr txBox="1"/>
          <p:nvPr/>
        </p:nvSpPr>
        <p:spPr>
          <a:xfrm>
            <a:off x="1379313" y="330300"/>
            <a:ext cx="42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追蹤千里老師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6051E7D-2FA7-033B-082A-8F4FD3984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72" y="984403"/>
            <a:ext cx="2477175" cy="53648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77C80F6-90ED-E1F3-3DFE-7CE04337F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4" y="984403"/>
            <a:ext cx="2477175" cy="53648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794145A-D74B-D5FE-1402-7DCBD00E0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81" y="1289204"/>
            <a:ext cx="1715219" cy="171521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AFBEA7-8A68-1EB3-6C19-D1CB5A04E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20" y="1315083"/>
            <a:ext cx="1663460" cy="16634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3F2F2A-6123-AA3C-9194-7E1169FAE166}"/>
              </a:ext>
            </a:extLst>
          </p:cNvPr>
          <p:cNvSpPr txBox="1"/>
          <p:nvPr/>
        </p:nvSpPr>
        <p:spPr>
          <a:xfrm>
            <a:off x="4513052" y="3023261"/>
            <a:ext cx="200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FB</a:t>
            </a:r>
            <a:r>
              <a:rPr lang="zh-TW" altLang="en-US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粉專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C922B2-9A02-D4B7-DE14-885F45B1B3E2}"/>
              </a:ext>
            </a:extLst>
          </p:cNvPr>
          <p:cNvSpPr txBox="1"/>
          <p:nvPr/>
        </p:nvSpPr>
        <p:spPr>
          <a:xfrm>
            <a:off x="9725501" y="2967190"/>
            <a:ext cx="200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YT</a:t>
            </a:r>
            <a:r>
              <a:rPr lang="zh-TW" altLang="en-US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頻道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4E25A4C-F02F-9BD4-7FC2-A3A59C7BF43D}"/>
              </a:ext>
            </a:extLst>
          </p:cNvPr>
          <p:cNvSpPr txBox="1"/>
          <p:nvPr/>
        </p:nvSpPr>
        <p:spPr>
          <a:xfrm>
            <a:off x="4317997" y="3546481"/>
            <a:ext cx="181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每週一上午固定更新教學短影音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CBF4CC4-3751-9F00-CBC2-9F85721E7FF2}"/>
              </a:ext>
            </a:extLst>
          </p:cNvPr>
          <p:cNvSpPr txBox="1"/>
          <p:nvPr/>
        </p:nvSpPr>
        <p:spPr>
          <a:xfrm>
            <a:off x="9424029" y="3490410"/>
            <a:ext cx="181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每週一上午固定更新教學短影音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A1070-FAC8-7CC3-E5CF-1617AB80B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命名 -1_WPS图片">
            <a:extLst>
              <a:ext uri="{FF2B5EF4-FFF2-40B4-BE49-F238E27FC236}">
                <a16:creationId xmlns:a16="http://schemas.microsoft.com/office/drawing/2014/main" id="{AEFBA3D9-56C7-C39C-4D06-91F753318A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5C8D3A8-3391-5FAC-1A83-DF84C59BB1C2}"/>
              </a:ext>
            </a:extLst>
          </p:cNvPr>
          <p:cNvSpPr txBox="1"/>
          <p:nvPr/>
        </p:nvSpPr>
        <p:spPr>
          <a:xfrm>
            <a:off x="1694122" y="2067917"/>
            <a:ext cx="8995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4800" b="1" dirty="0">
                <a:solidFill>
                  <a:schemeClr val="bg1"/>
                </a:solidFill>
                <a:cs typeface="+mn-ea"/>
                <a:sym typeface="+mn-lt"/>
              </a:rPr>
              <a:t>控制這麼多助理</a:t>
            </a:r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8552076-F932-B10C-D449-C9E184CE8AFE}"/>
              </a:ext>
            </a:extLst>
          </p:cNvPr>
          <p:cNvSpPr txBox="1"/>
          <p:nvPr/>
        </p:nvSpPr>
        <p:spPr>
          <a:xfrm>
            <a:off x="2661505" y="3058205"/>
            <a:ext cx="6868353" cy="741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TW" altLang="en-US" sz="2800" dirty="0">
                <a:solidFill>
                  <a:schemeClr val="bg1"/>
                </a:solidFill>
                <a:cs typeface="+mn-ea"/>
                <a:sym typeface="+mn-lt"/>
              </a:rPr>
              <a:t>重設工作流程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AF274C3-CE6C-D2AD-5E1D-3F925F0BD6DD}"/>
              </a:ext>
            </a:extLst>
          </p:cNvPr>
          <p:cNvSpPr txBox="1"/>
          <p:nvPr/>
        </p:nvSpPr>
        <p:spPr>
          <a:xfrm>
            <a:off x="2711653" y="3965616"/>
            <a:ext cx="6960347" cy="461665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dirty="0">
                <a:solidFill>
                  <a:schemeClr val="bg1"/>
                </a:solidFill>
              </a:rPr>
              <a:t>在該用</a:t>
            </a:r>
            <a:r>
              <a:rPr lang="en-US" altLang="zh-TW" sz="2400" dirty="0">
                <a:solidFill>
                  <a:schemeClr val="bg1"/>
                </a:solidFill>
              </a:rPr>
              <a:t>AI</a:t>
            </a:r>
            <a:r>
              <a:rPr lang="zh-TW" altLang="en-US" sz="2400" dirty="0">
                <a:solidFill>
                  <a:schemeClr val="bg1"/>
                </a:solidFill>
              </a:rPr>
              <a:t>的時候用</a:t>
            </a:r>
            <a:r>
              <a:rPr lang="en-US" altLang="zh-TW" sz="2400" dirty="0">
                <a:solidFill>
                  <a:schemeClr val="bg1"/>
                </a:solidFill>
              </a:rPr>
              <a:t>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7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0732-AAFC-EEFF-E541-780FC2782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EB6E2D37-749E-5714-8ABB-56D89A626E4C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68557DD-C47F-E2E0-15C5-4FC0EBEDE525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877063C2-3575-FFC9-2FD8-4336CCE29A4D}"/>
              </a:ext>
            </a:extLst>
          </p:cNvPr>
          <p:cNvSpPr txBox="1"/>
          <p:nvPr/>
        </p:nvSpPr>
        <p:spPr>
          <a:xfrm>
            <a:off x="1557114" y="317817"/>
            <a:ext cx="5316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知識蒐集工具：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perplexity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F37BF83-E042-8F7D-69AA-1CEB4D69B351}"/>
              </a:ext>
            </a:extLst>
          </p:cNvPr>
          <p:cNvSpPr txBox="1"/>
          <p:nvPr/>
        </p:nvSpPr>
        <p:spPr>
          <a:xfrm>
            <a:off x="1455420" y="1209479"/>
            <a:ext cx="6205306" cy="1428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366AD"/>
                </a:solidFill>
              </a:rPr>
              <a:t>■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用同一題</a:t>
            </a:r>
            <a:r>
              <a:rPr lang="zh-TW" altLang="en-US" sz="2400" b="1" dirty="0"/>
              <a:t>比較</a:t>
            </a:r>
            <a:r>
              <a:rPr lang="en-US" altLang="zh-TW" sz="2400" b="1" dirty="0"/>
              <a:t>ChatGPT</a:t>
            </a:r>
            <a:r>
              <a:rPr lang="zh-TW" altLang="en-US" sz="2400" b="1" dirty="0"/>
              <a:t>與</a:t>
            </a:r>
            <a:r>
              <a:rPr lang="en-US" altLang="zh-TW" sz="2400" b="1" dirty="0"/>
              <a:t>Perplexity</a:t>
            </a:r>
          </a:p>
          <a:p>
            <a:pPr>
              <a:lnSpc>
                <a:spcPct val="150000"/>
              </a:lnSpc>
            </a:pPr>
            <a:r>
              <a:rPr lang="en-US" altLang="zh-TW" sz="1800" dirty="0">
                <a:hlinkClick r:id="rId3"/>
              </a:rPr>
              <a:t>https://www.perplexity.ai/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zh-TW" altLang="en-US" sz="1800" dirty="0"/>
              <a:t>請問你知道教數位的千里老師嗎？或你自己！</a:t>
            </a:r>
            <a:endParaRPr lang="en-US" altLang="zh-TW" sz="18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1A7D559-DE52-58F8-7683-46A22B62E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" y="3827933"/>
            <a:ext cx="9324975" cy="22669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E0655D-6F3C-0772-1F1C-E00E57C18F0D}"/>
              </a:ext>
            </a:extLst>
          </p:cNvPr>
          <p:cNvSpPr txBox="1"/>
          <p:nvPr/>
        </p:nvSpPr>
        <p:spPr>
          <a:xfrm>
            <a:off x="1557114" y="3335983"/>
            <a:ext cx="416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6366AD"/>
                </a:solidFill>
              </a:rPr>
              <a:t>■ </a:t>
            </a:r>
            <a:r>
              <a:rPr lang="en-US" altLang="zh-TW" sz="2800" b="1" dirty="0"/>
              <a:t>ChatGPT</a:t>
            </a:r>
            <a:r>
              <a:rPr lang="zh-TW" altLang="en-US" sz="2800" b="1" dirty="0"/>
              <a:t>的</a:t>
            </a:r>
            <a:r>
              <a:rPr lang="en-US" altLang="zh-TW" sz="2800" b="1" dirty="0"/>
              <a:t>AI</a:t>
            </a:r>
            <a:r>
              <a:rPr lang="zh-TW" altLang="en-US" sz="2800" b="1" dirty="0"/>
              <a:t>幻覺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6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A03E-AFAF-EE40-A5BD-46553098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B9BA6440-1DAD-66B5-B191-985BB778D6E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58F5D28-F62D-AF42-B307-E987A3E0C764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4DAEA1F7-C21A-8EFF-061E-5318D00A2948}"/>
              </a:ext>
            </a:extLst>
          </p:cNvPr>
          <p:cNvSpPr txBox="1"/>
          <p:nvPr/>
        </p:nvSpPr>
        <p:spPr>
          <a:xfrm>
            <a:off x="1557114" y="317817"/>
            <a:ext cx="633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知識整理工具：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Notebook LM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2E3F45-F1C0-CF98-0E39-3696D2C47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69" y="1450106"/>
            <a:ext cx="10720552" cy="485057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3A2C190-6980-EAEA-CF42-884F64AE9A27}"/>
              </a:ext>
            </a:extLst>
          </p:cNvPr>
          <p:cNvSpPr txBox="1"/>
          <p:nvPr/>
        </p:nvSpPr>
        <p:spPr>
          <a:xfrm>
            <a:off x="1557114" y="881380"/>
            <a:ext cx="6205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https://notebooklm.google.com/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570330F2-D5CA-6EC8-8F48-3FFC3F0AD994}"/>
              </a:ext>
            </a:extLst>
          </p:cNvPr>
          <p:cNvSpPr/>
          <p:nvPr/>
        </p:nvSpPr>
        <p:spPr>
          <a:xfrm>
            <a:off x="7971046" y="2333297"/>
            <a:ext cx="3436882" cy="7441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99FB4F2-AD3B-4DDC-82F0-ECEB156D04C7}"/>
              </a:ext>
            </a:extLst>
          </p:cNvPr>
          <p:cNvSpPr/>
          <p:nvPr/>
        </p:nvSpPr>
        <p:spPr>
          <a:xfrm>
            <a:off x="7895372" y="5089108"/>
            <a:ext cx="3436882" cy="4414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9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B2A40-1624-DC6D-E569-12BFF3E9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DFA069E7-97B1-4023-32E3-E9538F99FD47}"/>
              </a:ext>
            </a:extLst>
          </p:cNvPr>
          <p:cNvSpPr/>
          <p:nvPr/>
        </p:nvSpPr>
        <p:spPr>
          <a:xfrm>
            <a:off x="-217805" y="-517525"/>
            <a:ext cx="1673225" cy="1673225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>
                  <a:alpha val="8000"/>
                </a:srgbClr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18FEA5B-EC34-5B93-F0C8-5848751BB351}"/>
              </a:ext>
            </a:extLst>
          </p:cNvPr>
          <p:cNvSpPr/>
          <p:nvPr/>
        </p:nvSpPr>
        <p:spPr>
          <a:xfrm>
            <a:off x="791210" y="375920"/>
            <a:ext cx="505460" cy="505460"/>
          </a:xfrm>
          <a:prstGeom prst="ellipse">
            <a:avLst/>
          </a:prstGeom>
          <a:gradFill>
            <a:gsLst>
              <a:gs pos="0">
                <a:srgbClr val="7578B7">
                  <a:alpha val="8000"/>
                </a:srgbClr>
              </a:gs>
              <a:gs pos="100000">
                <a:srgbClr val="6366AD"/>
              </a:gs>
            </a:gsLst>
            <a:lin ang="15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7500C0A1-ADB6-C510-59FE-3B032CB6D38F}"/>
              </a:ext>
            </a:extLst>
          </p:cNvPr>
          <p:cNvSpPr txBox="1"/>
          <p:nvPr/>
        </p:nvSpPr>
        <p:spPr>
          <a:xfrm>
            <a:off x="1557114" y="317817"/>
            <a:ext cx="5316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知識處理工具：生成逐字稿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F936318-6AE5-1F64-916B-5BE7BCF8F2DC}"/>
              </a:ext>
            </a:extLst>
          </p:cNvPr>
          <p:cNvSpPr txBox="1"/>
          <p:nvPr/>
        </p:nvSpPr>
        <p:spPr>
          <a:xfrm>
            <a:off x="1557114" y="1001375"/>
            <a:ext cx="6205306" cy="101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6366AD"/>
                </a:solidFill>
              </a:rPr>
              <a:t>■</a:t>
            </a:r>
            <a:r>
              <a:rPr lang="en-US" altLang="zh-TW" sz="2400" b="1" dirty="0">
                <a:solidFill>
                  <a:srgbClr val="6366AD"/>
                </a:solidFill>
              </a:rPr>
              <a:t>Google AI Studio</a:t>
            </a:r>
            <a:endParaRPr lang="en-US" altLang="zh-TW" sz="2400" b="1" dirty="0"/>
          </a:p>
          <a:p>
            <a:pPr>
              <a:lnSpc>
                <a:spcPct val="150000"/>
              </a:lnSpc>
            </a:pPr>
            <a:r>
              <a:rPr lang="zh-TW" altLang="en-US" sz="1800" dirty="0"/>
              <a:t>把影片或聲音檔丟上，就能整理逐字稿</a:t>
            </a:r>
            <a:endParaRPr lang="en-US" altLang="zh-TW" sz="1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5CDCBF-7CCE-6374-4F5E-34CF988D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78" y="2136741"/>
            <a:ext cx="6087977" cy="3993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1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第一PPT，www.1ppt.com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njw40yv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8552</TotalTime>
  <Words>3134</Words>
  <Application>Microsoft Office PowerPoint</Application>
  <PresentationFormat>寬螢幕</PresentationFormat>
  <Paragraphs>367</Paragraphs>
  <Slides>50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5" baseType="lpstr">
      <vt:lpstr>CHei3HK-Bold</vt:lpstr>
      <vt:lpstr>CSong3HK-Medium</vt:lpstr>
      <vt:lpstr>jf金萱 八分糖</vt:lpstr>
      <vt:lpstr>Microsoft JhengHei Light</vt:lpstr>
      <vt:lpstr>Taipei Sans TC Beta</vt:lpstr>
      <vt:lpstr>思源宋体</vt:lpstr>
      <vt:lpstr>思源黑体 CN Medium</vt:lpstr>
      <vt:lpstr>華康電晶體(P)</vt:lpstr>
      <vt:lpstr>微軟正黑體</vt:lpstr>
      <vt:lpstr>Arial</vt:lpstr>
      <vt:lpstr>Wingdings</vt:lpstr>
      <vt:lpstr>Wingdings 2</vt:lpstr>
      <vt:lpstr>第一PPT，www.1ppt.com​</vt:lpstr>
      <vt:lpstr>自定义设计方案</vt:lpstr>
      <vt:lpstr>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千里 陳</cp:lastModifiedBy>
  <cp:revision>261</cp:revision>
  <dcterms:created xsi:type="dcterms:W3CDTF">2019-06-19T02:08:00Z</dcterms:created>
  <dcterms:modified xsi:type="dcterms:W3CDTF">2025-05-21T08:18:17Z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