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95" r:id="rId2"/>
    <p:sldId id="296" r:id="rId3"/>
    <p:sldId id="298" r:id="rId4"/>
    <p:sldId id="297" r:id="rId5"/>
    <p:sldId id="325" r:id="rId6"/>
    <p:sldId id="299" r:id="rId7"/>
    <p:sldId id="300" r:id="rId8"/>
    <p:sldId id="301" r:id="rId9"/>
    <p:sldId id="302" r:id="rId10"/>
    <p:sldId id="308" r:id="rId11"/>
    <p:sldId id="309" r:id="rId12"/>
    <p:sldId id="310" r:id="rId13"/>
    <p:sldId id="311" r:id="rId14"/>
    <p:sldId id="303" r:id="rId15"/>
    <p:sldId id="314" r:id="rId16"/>
    <p:sldId id="312" r:id="rId17"/>
    <p:sldId id="313" r:id="rId18"/>
    <p:sldId id="315" r:id="rId19"/>
    <p:sldId id="316" r:id="rId20"/>
    <p:sldId id="304" r:id="rId21"/>
    <p:sldId id="318" r:id="rId22"/>
    <p:sldId id="319" r:id="rId23"/>
    <p:sldId id="320" r:id="rId24"/>
    <p:sldId id="321" r:id="rId25"/>
    <p:sldId id="322" r:id="rId26"/>
    <p:sldId id="324" r:id="rId27"/>
    <p:sldId id="305" r:id="rId28"/>
    <p:sldId id="323" r:id="rId29"/>
    <p:sldId id="306" r:id="rId30"/>
    <p:sldId id="307" r:id="rId31"/>
  </p:sldIdLst>
  <p:sldSz cx="10080625"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32" autoAdjust="0"/>
  </p:normalViewPr>
  <p:slideViewPr>
    <p:cSldViewPr>
      <p:cViewPr>
        <p:scale>
          <a:sx n="60" d="100"/>
          <a:sy n="60" d="100"/>
        </p:scale>
        <p:origin x="-702" y="-72"/>
      </p:cViewPr>
      <p:guideLst>
        <p:guide orient="horz" pos="2160"/>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 Id="rId9"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59CB7-2F42-4362-99ED-F5B4B4463129}" type="datetimeFigureOut">
              <a:rPr lang="zh-TW" altLang="en-US" smtClean="0"/>
              <a:t>2014/8/6</a:t>
            </a:fld>
            <a:endParaRPr lang="zh-TW" altLang="en-US"/>
          </a:p>
        </p:txBody>
      </p:sp>
      <p:sp>
        <p:nvSpPr>
          <p:cNvPr id="4" name="投影片圖像版面配置區 3"/>
          <p:cNvSpPr>
            <a:spLocks noGrp="1" noRot="1" noChangeAspect="1"/>
          </p:cNvSpPr>
          <p:nvPr>
            <p:ph type="sldImg" idx="2"/>
          </p:nvPr>
        </p:nvSpPr>
        <p:spPr>
          <a:xfrm>
            <a:off x="909638" y="685800"/>
            <a:ext cx="5038725"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821F1-0AD7-4C5B-A753-554676CC5C3B}" type="slidenum">
              <a:rPr lang="zh-TW" altLang="en-US" smtClean="0"/>
              <a:t>‹#›</a:t>
            </a:fld>
            <a:endParaRPr lang="zh-TW" altLang="en-US"/>
          </a:p>
        </p:txBody>
      </p:sp>
    </p:spTree>
    <p:extLst>
      <p:ext uri="{BB962C8B-B14F-4D97-AF65-F5344CB8AC3E}">
        <p14:creationId xmlns:p14="http://schemas.microsoft.com/office/powerpoint/2010/main" val="56162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在這兩個例子當中</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那些是自變數哪些又是依變數呢</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影響別人的叫自變數</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被別人影響的就叫做依變數。</a:t>
            </a:r>
          </a:p>
          <a:p>
            <a:r>
              <a:rPr lang="zh-TW" altLang="zh-TW" sz="1200" kern="1200" dirty="0" smtClean="0">
                <a:solidFill>
                  <a:schemeClr val="tx1"/>
                </a:solidFill>
                <a:effectLst/>
                <a:latin typeface="+mn-lt"/>
                <a:ea typeface="+mn-ea"/>
                <a:cs typeface="+mn-cs"/>
              </a:rPr>
              <a:t>自變數又必須為類別變數</a:t>
            </a:r>
          </a:p>
          <a:p>
            <a:r>
              <a:rPr lang="zh-TW" altLang="zh-TW" sz="1200" kern="1200" dirty="0" smtClean="0">
                <a:solidFill>
                  <a:schemeClr val="tx1"/>
                </a:solidFill>
                <a:effectLst/>
                <a:latin typeface="+mn-lt"/>
                <a:ea typeface="+mn-ea"/>
                <a:cs typeface="+mn-cs"/>
              </a:rPr>
              <a:t>依變數必須為連續變數</a:t>
            </a:r>
          </a:p>
          <a:p>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4</a:t>
            </a:fld>
            <a:endParaRPr lang="zh-TW" altLang="en-US"/>
          </a:p>
        </p:txBody>
      </p:sp>
    </p:spTree>
    <p:extLst>
      <p:ext uri="{BB962C8B-B14F-4D97-AF65-F5344CB8AC3E}">
        <p14:creationId xmlns:p14="http://schemas.microsoft.com/office/powerpoint/2010/main" val="2935915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最後來檢查變異數同質性</a:t>
            </a:r>
            <a:r>
              <a:rPr lang="en-US" altLang="zh-TW" dirty="0" smtClean="0"/>
              <a:t>,</a:t>
            </a:r>
            <a:r>
              <a:rPr lang="zh-TW" altLang="en-US" dirty="0" smtClean="0"/>
              <a:t>我們依序選擇分析</a:t>
            </a:r>
            <a:r>
              <a:rPr lang="en-US" altLang="zh-TW" dirty="0" smtClean="0"/>
              <a:t>-&gt;</a:t>
            </a:r>
            <a:r>
              <a:rPr lang="zh-TW" altLang="en-US" dirty="0" smtClean="0"/>
              <a:t>敘述統計</a:t>
            </a:r>
            <a:r>
              <a:rPr lang="en-US" altLang="zh-TW" dirty="0" smtClean="0"/>
              <a:t>-&gt;</a:t>
            </a:r>
            <a:r>
              <a:rPr lang="zh-TW" altLang="en-US" dirty="0" smtClean="0"/>
              <a:t>單因子變異數分析</a:t>
            </a:r>
            <a:r>
              <a:rPr lang="en-US" altLang="zh-TW" dirty="0" smtClean="0"/>
              <a:t>,</a:t>
            </a:r>
            <a:r>
              <a:rPr lang="zh-TW" altLang="en-US" dirty="0" smtClean="0"/>
              <a:t>如同</a:t>
            </a:r>
            <a:r>
              <a:rPr lang="en-US" altLang="zh-TW" dirty="0" smtClean="0"/>
              <a:t>power point</a:t>
            </a:r>
            <a:r>
              <a:rPr lang="zh-TW" altLang="en-US" dirty="0" smtClean="0"/>
              <a:t>所示。</a:t>
            </a:r>
          </a:p>
          <a:p>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14</a:t>
            </a:fld>
            <a:endParaRPr lang="zh-TW" altLang="en-US"/>
          </a:p>
        </p:txBody>
      </p:sp>
    </p:spTree>
    <p:extLst>
      <p:ext uri="{BB962C8B-B14F-4D97-AF65-F5344CB8AC3E}">
        <p14:creationId xmlns:p14="http://schemas.microsoft.com/office/powerpoint/2010/main" val="377687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接著點選方法</a:t>
            </a:r>
            <a:r>
              <a:rPr lang="en-US" altLang="zh-TW" dirty="0" smtClean="0"/>
              <a:t>,</a:t>
            </a:r>
            <a:r>
              <a:rPr lang="zh-TW" altLang="en-US" dirty="0" smtClean="0"/>
              <a:t>在因子旁邊</a:t>
            </a:r>
            <a:r>
              <a:rPr lang="en-US" altLang="zh-TW" dirty="0" smtClean="0"/>
              <a:t>,</a:t>
            </a:r>
            <a:r>
              <a:rPr lang="zh-TW" altLang="en-US" dirty="0" smtClean="0"/>
              <a:t>點選向右箭頭</a:t>
            </a:r>
            <a:r>
              <a:rPr lang="en-US" altLang="zh-TW" dirty="0" smtClean="0"/>
              <a:t>;</a:t>
            </a:r>
            <a:r>
              <a:rPr lang="zh-TW" altLang="en-US" dirty="0" smtClean="0"/>
              <a:t>然後選點成績</a:t>
            </a:r>
            <a:r>
              <a:rPr lang="en-US" altLang="zh-TW" dirty="0" smtClean="0"/>
              <a:t>,</a:t>
            </a:r>
            <a:r>
              <a:rPr lang="zh-TW" altLang="en-US" dirty="0" smtClean="0"/>
              <a:t>在依變數清單旁邊</a:t>
            </a:r>
            <a:r>
              <a:rPr lang="en-US" altLang="zh-TW" dirty="0" smtClean="0"/>
              <a:t>,</a:t>
            </a:r>
            <a:r>
              <a:rPr lang="zh-TW" altLang="en-US" dirty="0" smtClean="0"/>
              <a:t>點選向右箭頭</a:t>
            </a:r>
          </a:p>
          <a:p>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15</a:t>
            </a:fld>
            <a:endParaRPr lang="zh-TW" altLang="en-US"/>
          </a:p>
        </p:txBody>
      </p:sp>
    </p:spTree>
    <p:extLst>
      <p:ext uri="{BB962C8B-B14F-4D97-AF65-F5344CB8AC3E}">
        <p14:creationId xmlns:p14="http://schemas.microsoft.com/office/powerpoint/2010/main" val="4145507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接著在最右邊的比對</a:t>
            </a:r>
            <a:r>
              <a:rPr lang="en-US" altLang="zh-TW" dirty="0" smtClean="0"/>
              <a:t>,post</a:t>
            </a:r>
            <a:r>
              <a:rPr lang="en-US" altLang="zh-TW" baseline="0" dirty="0" smtClean="0"/>
              <a:t> hoc</a:t>
            </a:r>
            <a:r>
              <a:rPr lang="zh-TW" altLang="en-US" baseline="0" dirty="0" smtClean="0"/>
              <a:t>檢定</a:t>
            </a:r>
            <a:r>
              <a:rPr lang="en-US" altLang="zh-TW" dirty="0" smtClean="0"/>
              <a:t>,</a:t>
            </a:r>
            <a:r>
              <a:rPr lang="zh-TW" altLang="en-US" dirty="0" smtClean="0"/>
              <a:t>選項</a:t>
            </a:r>
            <a:r>
              <a:rPr lang="en-US" altLang="zh-TW" dirty="0" smtClean="0"/>
              <a:t>,</a:t>
            </a:r>
            <a:r>
              <a:rPr lang="zh-TW" altLang="en-US" dirty="0" smtClean="0"/>
              <a:t>自助法中</a:t>
            </a:r>
            <a:r>
              <a:rPr lang="en-US" altLang="zh-TW" dirty="0" smtClean="0"/>
              <a:t>,</a:t>
            </a:r>
            <a:r>
              <a:rPr lang="zh-TW" altLang="en-US" dirty="0" smtClean="0"/>
              <a:t>點選選項</a:t>
            </a:r>
          </a:p>
          <a:p>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16</a:t>
            </a:fld>
            <a:endParaRPr lang="zh-TW" altLang="en-US"/>
          </a:p>
        </p:txBody>
      </p:sp>
    </p:spTree>
    <p:extLst>
      <p:ext uri="{BB962C8B-B14F-4D97-AF65-F5344CB8AC3E}">
        <p14:creationId xmlns:p14="http://schemas.microsoft.com/office/powerpoint/2010/main" val="489077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在勾選變異數同質性檢定</a:t>
            </a:r>
            <a:r>
              <a:rPr lang="en-US" altLang="zh-TW" dirty="0" smtClean="0"/>
              <a:t>,</a:t>
            </a:r>
            <a:r>
              <a:rPr lang="zh-TW" altLang="en-US" dirty="0" smtClean="0"/>
              <a:t>都弄好之後</a:t>
            </a:r>
            <a:r>
              <a:rPr lang="en-US" altLang="zh-TW" dirty="0" smtClean="0"/>
              <a:t>,</a:t>
            </a:r>
            <a:r>
              <a:rPr lang="zh-TW" altLang="en-US" dirty="0" smtClean="0"/>
              <a:t>就一路按繼續或確定</a:t>
            </a:r>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17</a:t>
            </a:fld>
            <a:endParaRPr lang="zh-TW" altLang="en-US"/>
          </a:p>
        </p:txBody>
      </p:sp>
    </p:spTree>
    <p:extLst>
      <p:ext uri="{BB962C8B-B14F-4D97-AF65-F5344CB8AC3E}">
        <p14:creationId xmlns:p14="http://schemas.microsoft.com/office/powerpoint/2010/main" val="156700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找到變異數同質性檢定的報表</a:t>
            </a:r>
            <a:r>
              <a:rPr lang="en-US" altLang="zh-TW" dirty="0" smtClean="0"/>
              <a:t>,</a:t>
            </a:r>
            <a:r>
              <a:rPr lang="zh-TW" altLang="en-US" dirty="0" smtClean="0"/>
              <a:t>看到顯著性為</a:t>
            </a:r>
            <a:r>
              <a:rPr lang="en-US" altLang="zh-TW" dirty="0" smtClean="0"/>
              <a:t>0.549,</a:t>
            </a:r>
            <a:r>
              <a:rPr lang="zh-TW" altLang="en-US" dirty="0" smtClean="0"/>
              <a:t>大於</a:t>
            </a:r>
            <a:r>
              <a:rPr lang="en-US" altLang="zh-TW" dirty="0" smtClean="0"/>
              <a:t>0.05</a:t>
            </a:r>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18</a:t>
            </a:fld>
            <a:endParaRPr lang="zh-TW" altLang="en-US"/>
          </a:p>
        </p:txBody>
      </p:sp>
    </p:spTree>
    <p:extLst>
      <p:ext uri="{BB962C8B-B14F-4D97-AF65-F5344CB8AC3E}">
        <p14:creationId xmlns:p14="http://schemas.microsoft.com/office/powerpoint/2010/main" val="1446661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25</a:t>
            </a:fld>
            <a:endParaRPr lang="zh-TW" altLang="en-US"/>
          </a:p>
        </p:txBody>
      </p:sp>
    </p:spTree>
    <p:extLst>
      <p:ext uri="{BB962C8B-B14F-4D97-AF65-F5344CB8AC3E}">
        <p14:creationId xmlns:p14="http://schemas.microsoft.com/office/powerpoint/2010/main" val="108191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在使用單因子變異數分析之前</a:t>
            </a:r>
            <a:r>
              <a:rPr lang="en-US" altLang="zh-TW" dirty="0" smtClean="0"/>
              <a:t>,</a:t>
            </a:r>
            <a:r>
              <a:rPr lang="zh-TW" altLang="en-US" dirty="0" smtClean="0"/>
              <a:t>要先檢查依變數是否為連續變數</a:t>
            </a:r>
            <a:r>
              <a:rPr lang="en-US" altLang="zh-TW" dirty="0" smtClean="0"/>
              <a:t>,</a:t>
            </a:r>
            <a:r>
              <a:rPr lang="zh-TW" altLang="en-US" dirty="0" smtClean="0"/>
              <a:t>自變數是否為類別變數</a:t>
            </a:r>
            <a:r>
              <a:rPr lang="en-US" altLang="zh-TW" dirty="0" smtClean="0"/>
              <a:t>,</a:t>
            </a:r>
            <a:r>
              <a:rPr lang="zh-TW" altLang="en-US" dirty="0" smtClean="0"/>
              <a:t>而且依變數分組之後</a:t>
            </a:r>
            <a:r>
              <a:rPr lang="en-US" altLang="zh-TW" dirty="0" smtClean="0"/>
              <a:t>,</a:t>
            </a:r>
            <a:r>
              <a:rPr lang="zh-TW" altLang="en-US" dirty="0" smtClean="0"/>
              <a:t>還需要滿足獨立性</a:t>
            </a:r>
            <a:r>
              <a:rPr lang="en-US" altLang="zh-TW" dirty="0" smtClean="0"/>
              <a:t>,</a:t>
            </a:r>
            <a:r>
              <a:rPr lang="zh-TW" altLang="en-US" dirty="0" smtClean="0"/>
              <a:t>常態性以及變異數同質性</a:t>
            </a:r>
            <a:r>
              <a:rPr lang="en-US" altLang="zh-TW" dirty="0" smtClean="0"/>
              <a:t>,</a:t>
            </a:r>
            <a:r>
              <a:rPr lang="zh-TW" altLang="en-US" dirty="0" smtClean="0"/>
              <a:t>我們要在這些前提之下</a:t>
            </a:r>
            <a:r>
              <a:rPr lang="en-US" altLang="zh-TW" dirty="0" smtClean="0"/>
              <a:t>,</a:t>
            </a:r>
            <a:r>
              <a:rPr lang="zh-TW" altLang="en-US" dirty="0" smtClean="0"/>
              <a:t>才能使用單因子變異數分析。</a:t>
            </a:r>
            <a:endParaRPr lang="en-US" altLang="zh-TW" dirty="0" smtClean="0"/>
          </a:p>
          <a:p>
            <a:r>
              <a:rPr lang="zh-TW" altLang="en-US" dirty="0" smtClean="0"/>
              <a:t>那我們要如何辨別</a:t>
            </a:r>
            <a:r>
              <a:rPr lang="en-US" altLang="zh-TW" dirty="0" smtClean="0"/>
              <a:t>,</a:t>
            </a:r>
            <a:r>
              <a:rPr lang="zh-TW" altLang="en-US" dirty="0" smtClean="0"/>
              <a:t>哪些變數叫做連續</a:t>
            </a:r>
            <a:r>
              <a:rPr lang="en-US" altLang="zh-TW" dirty="0" smtClean="0"/>
              <a:t>,</a:t>
            </a:r>
            <a:r>
              <a:rPr lang="zh-TW" altLang="en-US" dirty="0" smtClean="0"/>
              <a:t>哪些叫做類別呢</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在數學計算時有意義的變數</a:t>
            </a:r>
            <a:r>
              <a:rPr lang="en-US" altLang="zh-TW" dirty="0" smtClean="0"/>
              <a:t>,</a:t>
            </a:r>
            <a:r>
              <a:rPr lang="zh-TW" altLang="en-US" dirty="0" smtClean="0"/>
              <a:t>就叫做連續變數</a:t>
            </a:r>
            <a:r>
              <a:rPr lang="en-US" altLang="zh-TW" dirty="0" smtClean="0"/>
              <a:t>,</a:t>
            </a:r>
            <a:r>
              <a:rPr lang="zh-TW" altLang="en-US" dirty="0" smtClean="0"/>
              <a:t>數學計算時無意義的變數</a:t>
            </a:r>
            <a:r>
              <a:rPr lang="en-US" altLang="zh-TW" dirty="0" smtClean="0"/>
              <a:t>,</a:t>
            </a:r>
            <a:r>
              <a:rPr lang="zh-TW" altLang="en-US" dirty="0" smtClean="0"/>
              <a:t>就叫做類別變數</a:t>
            </a:r>
            <a:r>
              <a:rPr lang="en-US" altLang="zh-TW" dirty="0" smtClean="0"/>
              <a:t>,</a:t>
            </a:r>
            <a:r>
              <a:rPr lang="zh-TW" altLang="en-US" dirty="0" smtClean="0"/>
              <a:t>在這邊我們舉幾個例子來看。</a:t>
            </a:r>
            <a:endParaRPr lang="en-US" altLang="zh-TW" dirty="0" smtClean="0"/>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6</a:t>
            </a:fld>
            <a:endParaRPr lang="zh-TW" altLang="en-US"/>
          </a:p>
        </p:txBody>
      </p:sp>
    </p:spTree>
    <p:extLst>
      <p:ext uri="{BB962C8B-B14F-4D97-AF65-F5344CB8AC3E}">
        <p14:creationId xmlns:p14="http://schemas.microsoft.com/office/powerpoint/2010/main" val="122366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我們已經充分了解使用單因子變異數分析的時機</a:t>
            </a:r>
            <a:r>
              <a:rPr lang="en-US" altLang="zh-TW" dirty="0" smtClean="0"/>
              <a:t>,</a:t>
            </a:r>
            <a:r>
              <a:rPr lang="zh-TW" altLang="en-US" dirty="0" smtClean="0"/>
              <a:t>接下來練習如何操作</a:t>
            </a:r>
            <a:r>
              <a:rPr lang="en-US" altLang="zh-TW" dirty="0" smtClean="0"/>
              <a:t>,</a:t>
            </a:r>
            <a:r>
              <a:rPr lang="zh-TW" altLang="en-US" dirty="0" smtClean="0"/>
              <a:t>我們的研究問題是</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7</a:t>
            </a:fld>
            <a:endParaRPr lang="zh-TW" altLang="en-US"/>
          </a:p>
        </p:txBody>
      </p:sp>
    </p:spTree>
    <p:extLst>
      <p:ext uri="{BB962C8B-B14F-4D97-AF65-F5344CB8AC3E}">
        <p14:creationId xmlns:p14="http://schemas.microsoft.com/office/powerpoint/2010/main" val="170935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我們有獨立性</a:t>
            </a:r>
            <a:r>
              <a:rPr lang="en-US" altLang="zh-TW" dirty="0" smtClean="0"/>
              <a:t>,</a:t>
            </a:r>
            <a:r>
              <a:rPr lang="zh-TW" altLang="en-US" dirty="0" smtClean="0"/>
              <a:t>常態性</a:t>
            </a:r>
            <a:r>
              <a:rPr lang="en-US" altLang="zh-TW" dirty="0" smtClean="0"/>
              <a:t>,</a:t>
            </a:r>
            <a:r>
              <a:rPr lang="zh-TW" altLang="en-US" dirty="0" smtClean="0"/>
              <a:t>變異數同質性要檢查</a:t>
            </a:r>
            <a:r>
              <a:rPr lang="en-US" altLang="zh-TW" dirty="0" smtClean="0"/>
              <a:t>,</a:t>
            </a:r>
            <a:r>
              <a:rPr lang="zh-TW" altLang="en-US" dirty="0" smtClean="0"/>
              <a:t>檢查這三項沒有先後順序</a:t>
            </a:r>
            <a:r>
              <a:rPr lang="en-US" altLang="zh-TW" dirty="0" smtClean="0"/>
              <a:t>,</a:t>
            </a:r>
            <a:r>
              <a:rPr lang="zh-TW" altLang="en-US" dirty="0" smtClean="0"/>
              <a:t>要先檢查誰都可以</a:t>
            </a:r>
            <a:r>
              <a:rPr lang="en-US" altLang="zh-TW" dirty="0" smtClean="0"/>
              <a:t>,</a:t>
            </a:r>
            <a:r>
              <a:rPr lang="zh-TW" altLang="en-US" dirty="0" smtClean="0"/>
              <a:t>首先我們先檢查獨立性</a:t>
            </a:r>
            <a:r>
              <a:rPr lang="en-US" altLang="zh-TW" dirty="0" smtClean="0"/>
              <a:t>,</a:t>
            </a:r>
            <a:r>
              <a:rPr lang="zh-TW" altLang="zh-TW" dirty="0" smtClean="0"/>
              <a:t>由於抽樣為各別群體抽取，故已建立資料之獨立性。</a:t>
            </a:r>
          </a:p>
          <a:p>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8</a:t>
            </a:fld>
            <a:endParaRPr lang="zh-TW" altLang="en-US"/>
          </a:p>
        </p:txBody>
      </p:sp>
    </p:spTree>
    <p:extLst>
      <p:ext uri="{BB962C8B-B14F-4D97-AF65-F5344CB8AC3E}">
        <p14:creationId xmlns:p14="http://schemas.microsoft.com/office/powerpoint/2010/main" val="165822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接下來檢查常態性</a:t>
            </a:r>
            <a:r>
              <a:rPr lang="en-US" altLang="zh-TW" dirty="0" smtClean="0"/>
              <a:t>,</a:t>
            </a:r>
            <a:r>
              <a:rPr lang="zh-TW" altLang="en-US" dirty="0" smtClean="0"/>
              <a:t>我們依序選擇分析</a:t>
            </a:r>
            <a:r>
              <a:rPr lang="en-US" altLang="zh-TW" dirty="0" smtClean="0"/>
              <a:t>-&gt;</a:t>
            </a:r>
            <a:r>
              <a:rPr lang="zh-TW" altLang="en-US" dirty="0" smtClean="0"/>
              <a:t>敘述統計</a:t>
            </a:r>
            <a:r>
              <a:rPr lang="en-US" altLang="zh-TW" dirty="0" smtClean="0"/>
              <a:t>-&gt;</a:t>
            </a:r>
            <a:r>
              <a:rPr lang="zh-TW" altLang="en-US" dirty="0" smtClean="0"/>
              <a:t>預檢資料</a:t>
            </a:r>
            <a:r>
              <a:rPr lang="en-US" altLang="zh-TW" dirty="0" smtClean="0"/>
              <a:t>,</a:t>
            </a:r>
            <a:r>
              <a:rPr lang="zh-TW" altLang="en-US" dirty="0" smtClean="0"/>
              <a:t>如同</a:t>
            </a:r>
            <a:r>
              <a:rPr lang="en-US" altLang="zh-TW" dirty="0" smtClean="0"/>
              <a:t>power point</a:t>
            </a:r>
            <a:r>
              <a:rPr lang="zh-TW" altLang="en-US" dirty="0" smtClean="0"/>
              <a:t>所示。</a:t>
            </a:r>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9</a:t>
            </a:fld>
            <a:endParaRPr lang="zh-TW" altLang="en-US"/>
          </a:p>
        </p:txBody>
      </p:sp>
    </p:spTree>
    <p:extLst>
      <p:ext uri="{BB962C8B-B14F-4D97-AF65-F5344CB8AC3E}">
        <p14:creationId xmlns:p14="http://schemas.microsoft.com/office/powerpoint/2010/main" val="233330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接著點選方法</a:t>
            </a:r>
            <a:r>
              <a:rPr lang="en-US" altLang="zh-TW" dirty="0" smtClean="0"/>
              <a:t>,</a:t>
            </a:r>
            <a:r>
              <a:rPr lang="zh-TW" altLang="en-US" dirty="0" smtClean="0"/>
              <a:t>在因子清單旁邊</a:t>
            </a:r>
            <a:r>
              <a:rPr lang="en-US" altLang="zh-TW" dirty="0" smtClean="0"/>
              <a:t>,</a:t>
            </a:r>
            <a:r>
              <a:rPr lang="zh-TW" altLang="en-US" dirty="0" smtClean="0"/>
              <a:t>點選向右箭頭</a:t>
            </a:r>
            <a:r>
              <a:rPr lang="en-US" altLang="zh-TW" dirty="0" smtClean="0"/>
              <a:t>;</a:t>
            </a:r>
            <a:r>
              <a:rPr lang="zh-TW" altLang="en-US" dirty="0" smtClean="0"/>
              <a:t>然後選點成績</a:t>
            </a:r>
            <a:r>
              <a:rPr lang="en-US" altLang="zh-TW" dirty="0" smtClean="0"/>
              <a:t>,</a:t>
            </a:r>
            <a:r>
              <a:rPr lang="zh-TW" altLang="en-US" dirty="0" smtClean="0"/>
              <a:t>在依變數清單旁邊</a:t>
            </a:r>
            <a:r>
              <a:rPr lang="en-US" altLang="zh-TW" dirty="0" smtClean="0"/>
              <a:t>,</a:t>
            </a:r>
            <a:r>
              <a:rPr lang="zh-TW" altLang="en-US" dirty="0" smtClean="0"/>
              <a:t>點選向右箭頭</a:t>
            </a:r>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10</a:t>
            </a:fld>
            <a:endParaRPr lang="zh-TW" altLang="en-US"/>
          </a:p>
        </p:txBody>
      </p:sp>
    </p:spTree>
    <p:extLst>
      <p:ext uri="{BB962C8B-B14F-4D97-AF65-F5344CB8AC3E}">
        <p14:creationId xmlns:p14="http://schemas.microsoft.com/office/powerpoint/2010/main" val="30613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接著在最右邊的統計量</a:t>
            </a:r>
            <a:r>
              <a:rPr lang="en-US" altLang="zh-TW" dirty="0" smtClean="0"/>
              <a:t>,</a:t>
            </a:r>
            <a:r>
              <a:rPr lang="zh-TW" altLang="en-US" dirty="0" smtClean="0"/>
              <a:t>圖形</a:t>
            </a:r>
            <a:r>
              <a:rPr lang="en-US" altLang="zh-TW" dirty="0" smtClean="0"/>
              <a:t>,</a:t>
            </a:r>
            <a:r>
              <a:rPr lang="zh-TW" altLang="en-US" dirty="0" smtClean="0"/>
              <a:t>選項</a:t>
            </a:r>
            <a:r>
              <a:rPr lang="en-US" altLang="zh-TW" dirty="0" smtClean="0"/>
              <a:t>,</a:t>
            </a:r>
            <a:r>
              <a:rPr lang="zh-TW" altLang="en-US" dirty="0" smtClean="0"/>
              <a:t>自助法中</a:t>
            </a:r>
            <a:r>
              <a:rPr lang="en-US" altLang="zh-TW" dirty="0" smtClean="0"/>
              <a:t>,</a:t>
            </a:r>
            <a:r>
              <a:rPr lang="zh-TW" altLang="en-US" dirty="0" smtClean="0"/>
              <a:t>點選圖形</a:t>
            </a:r>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11</a:t>
            </a:fld>
            <a:endParaRPr lang="zh-TW" altLang="en-US"/>
          </a:p>
        </p:txBody>
      </p:sp>
    </p:spTree>
    <p:extLst>
      <p:ext uri="{BB962C8B-B14F-4D97-AF65-F5344CB8AC3E}">
        <p14:creationId xmlns:p14="http://schemas.microsoft.com/office/powerpoint/2010/main" val="1455118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然後勾選在中間的常態機率圖附檢定</a:t>
            </a:r>
            <a:r>
              <a:rPr lang="en-US" altLang="zh-TW" dirty="0" smtClean="0"/>
              <a:t>,</a:t>
            </a:r>
            <a:r>
              <a:rPr lang="zh-TW" altLang="en-US" dirty="0" smtClean="0"/>
              <a:t>都弄好之後</a:t>
            </a:r>
            <a:r>
              <a:rPr lang="en-US" altLang="zh-TW" dirty="0" smtClean="0"/>
              <a:t>,</a:t>
            </a:r>
            <a:r>
              <a:rPr lang="zh-TW" altLang="en-US" dirty="0" smtClean="0"/>
              <a:t>就一路按繼續或確定</a:t>
            </a:r>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12</a:t>
            </a:fld>
            <a:endParaRPr lang="zh-TW" altLang="en-US"/>
          </a:p>
        </p:txBody>
      </p:sp>
    </p:spTree>
    <p:extLst>
      <p:ext uri="{BB962C8B-B14F-4D97-AF65-F5344CB8AC3E}">
        <p14:creationId xmlns:p14="http://schemas.microsoft.com/office/powerpoint/2010/main" val="2137404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接著在一連串的報表中</a:t>
            </a:r>
            <a:r>
              <a:rPr lang="en-US" altLang="zh-TW" dirty="0" smtClean="0"/>
              <a:t>,</a:t>
            </a:r>
            <a:r>
              <a:rPr lang="zh-TW" altLang="en-US" dirty="0" smtClean="0"/>
              <a:t>找到常態檢定</a:t>
            </a:r>
            <a:r>
              <a:rPr lang="en-US" altLang="zh-TW" dirty="0" smtClean="0"/>
              <a:t>,</a:t>
            </a:r>
            <a:r>
              <a:rPr lang="zh-TW" altLang="en-US" dirty="0" smtClean="0"/>
              <a:t>這邊有兩個檢定統計量</a:t>
            </a:r>
            <a:r>
              <a:rPr lang="en-US" altLang="zh-TW" dirty="0" smtClean="0"/>
              <a:t>,</a:t>
            </a:r>
            <a:r>
              <a:rPr lang="zh-TW" altLang="en-US" dirty="0" smtClean="0"/>
              <a:t>左邊是</a:t>
            </a:r>
            <a:r>
              <a:rPr lang="en-US" altLang="zh-TW" dirty="0" smtClean="0"/>
              <a:t>K</a:t>
            </a:r>
            <a:r>
              <a:rPr lang="en-US" altLang="zh-TW" sz="1200" kern="0" dirty="0" smtClean="0">
                <a:solidFill>
                  <a:srgbClr val="000000"/>
                </a:solidFill>
                <a:effectLst/>
                <a:latin typeface="+mn-ea"/>
                <a:ea typeface="+mn-ea"/>
                <a:cs typeface="MingLiU"/>
              </a:rPr>
              <a:t>olmogorov,</a:t>
            </a:r>
            <a:r>
              <a:rPr lang="zh-TW" altLang="en-US" sz="1200" dirty="0" smtClean="0"/>
              <a:t>用來檢定樣本數在</a:t>
            </a:r>
            <a:r>
              <a:rPr lang="en-US" altLang="zh-TW" sz="1200" dirty="0" smtClean="0"/>
              <a:t>50</a:t>
            </a:r>
            <a:r>
              <a:rPr lang="zh-TW" altLang="en-US" sz="1200" dirty="0" smtClean="0"/>
              <a:t>個以上</a:t>
            </a:r>
            <a:r>
              <a:rPr lang="en-US" altLang="zh-TW" sz="1200" dirty="0" smtClean="0"/>
              <a:t>,</a:t>
            </a:r>
            <a:r>
              <a:rPr lang="zh-TW" altLang="en-US" sz="1200" dirty="0" smtClean="0"/>
              <a:t>右邊是</a:t>
            </a:r>
            <a:r>
              <a:rPr lang="en-US" altLang="zh-TW" sz="1200" dirty="0" smtClean="0"/>
              <a:t>Shapiro</a:t>
            </a:r>
            <a:r>
              <a:rPr lang="zh-TW" altLang="en-US" sz="1200" dirty="0" smtClean="0"/>
              <a:t>用來檢定樣本數在</a:t>
            </a:r>
            <a:r>
              <a:rPr lang="en-US" altLang="zh-TW" sz="1200" dirty="0" smtClean="0"/>
              <a:t>50</a:t>
            </a:r>
            <a:r>
              <a:rPr lang="zh-TW" altLang="en-US" sz="1200" dirty="0" smtClean="0"/>
              <a:t>個以下</a:t>
            </a:r>
            <a:r>
              <a:rPr lang="en-US" altLang="zh-TW" sz="1200" dirty="0" smtClean="0"/>
              <a:t>,</a:t>
            </a:r>
            <a:r>
              <a:rPr lang="zh-TW" altLang="en-US" sz="1200" dirty="0" smtClean="0"/>
              <a:t>因為我們每組樣本都是</a:t>
            </a:r>
            <a:r>
              <a:rPr lang="en-US" altLang="zh-TW" sz="1200" dirty="0" smtClean="0"/>
              <a:t>6</a:t>
            </a:r>
            <a:r>
              <a:rPr lang="zh-TW" altLang="en-US" sz="1200" dirty="0" smtClean="0"/>
              <a:t>個</a:t>
            </a:r>
            <a:r>
              <a:rPr lang="en-US" altLang="zh-TW" sz="1200" dirty="0" smtClean="0"/>
              <a:t>,</a:t>
            </a:r>
            <a:r>
              <a:rPr lang="zh-TW" altLang="en-US" sz="1200" dirty="0" smtClean="0"/>
              <a:t>每組樣本數都小於</a:t>
            </a:r>
            <a:r>
              <a:rPr lang="en-US" altLang="zh-TW" sz="1200" dirty="0" smtClean="0"/>
              <a:t>50,</a:t>
            </a:r>
            <a:r>
              <a:rPr lang="zh-TW" altLang="en-US" sz="1200" dirty="0" smtClean="0"/>
              <a:t>所以我們要看的統計量是</a:t>
            </a:r>
            <a:r>
              <a:rPr lang="en-US" altLang="zh-TW" sz="1200" dirty="0" smtClean="0"/>
              <a:t>Shapiro</a:t>
            </a:r>
            <a:endParaRPr lang="zh-TW" altLang="en-US" sz="1200" dirty="0" smtClean="0"/>
          </a:p>
          <a:p>
            <a:endParaRPr lang="zh-TW" altLang="en-US" dirty="0"/>
          </a:p>
        </p:txBody>
      </p:sp>
      <p:sp>
        <p:nvSpPr>
          <p:cNvPr id="4" name="投影片編號版面配置區 3"/>
          <p:cNvSpPr>
            <a:spLocks noGrp="1"/>
          </p:cNvSpPr>
          <p:nvPr>
            <p:ph type="sldNum" sz="quarter" idx="10"/>
          </p:nvPr>
        </p:nvSpPr>
        <p:spPr/>
        <p:txBody>
          <a:bodyPr/>
          <a:lstStyle/>
          <a:p>
            <a:fld id="{920821F1-0AD7-4C5B-A753-554676CC5C3B}" type="slidenum">
              <a:rPr lang="zh-TW" altLang="en-US" smtClean="0"/>
              <a:t>13</a:t>
            </a:fld>
            <a:endParaRPr lang="zh-TW" altLang="en-US"/>
          </a:p>
        </p:txBody>
      </p:sp>
    </p:spTree>
    <p:extLst>
      <p:ext uri="{BB962C8B-B14F-4D97-AF65-F5344CB8AC3E}">
        <p14:creationId xmlns:p14="http://schemas.microsoft.com/office/powerpoint/2010/main" val="4223471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0046" y="5921376"/>
            <a:ext cx="95381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接點 4"/>
          <p:cNvCxnSpPr/>
          <p:nvPr/>
        </p:nvCxnSpPr>
        <p:spPr>
          <a:xfrm>
            <a:off x="0" y="777875"/>
            <a:ext cx="10080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flipH="1">
            <a:off x="0" y="6494463"/>
            <a:ext cx="86927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9804108" y="6494463"/>
            <a:ext cx="27651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ctrTitle"/>
          </p:nvPr>
        </p:nvSpPr>
        <p:spPr>
          <a:xfrm>
            <a:off x="756047" y="2130426"/>
            <a:ext cx="8568531" cy="1470025"/>
          </a:xfrm>
        </p:spPr>
        <p:txBody>
          <a:body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512094"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8" name="日期版面配置區 3"/>
          <p:cNvSpPr>
            <a:spLocks noGrp="1"/>
          </p:cNvSpPr>
          <p:nvPr>
            <p:ph type="dt" sz="half" idx="10"/>
          </p:nvPr>
        </p:nvSpPr>
        <p:spPr/>
        <p:txBody>
          <a:bodyPr/>
          <a:lstStyle>
            <a:lvl1pPr>
              <a:defRPr/>
            </a:lvl1pPr>
          </a:lstStyle>
          <a:p>
            <a:fld id="{6A798438-F757-4C1C-A4F7-8618A77B14D8}" type="datetimeFigureOut">
              <a:rPr lang="zh-TW" altLang="en-US" smtClean="0"/>
              <a:t>2014/8/6</a:t>
            </a:fld>
            <a:endParaRPr lang="zh-TW" altLang="en-US"/>
          </a:p>
        </p:txBody>
      </p:sp>
      <p:sp>
        <p:nvSpPr>
          <p:cNvPr id="9" name="頁尾版面配置區 4"/>
          <p:cNvSpPr>
            <a:spLocks noGrp="1"/>
          </p:cNvSpPr>
          <p:nvPr>
            <p:ph type="ftr" sz="quarter" idx="11"/>
          </p:nvPr>
        </p:nvSpPr>
        <p:spPr/>
        <p:txBody>
          <a:bodyPr/>
          <a:lstStyle>
            <a:lvl1pPr>
              <a:defRPr/>
            </a:lvl1pPr>
          </a:lstStyle>
          <a:p>
            <a:endParaRPr lang="zh-TW" altLang="en-US"/>
          </a:p>
        </p:txBody>
      </p:sp>
      <p:sp>
        <p:nvSpPr>
          <p:cNvPr id="10" name="投影片編號版面配置區 5"/>
          <p:cNvSpPr>
            <a:spLocks noGrp="1"/>
          </p:cNvSpPr>
          <p:nvPr>
            <p:ph type="sldNum" sz="quarter" idx="12"/>
          </p:nvPr>
        </p:nvSpPr>
        <p:spPr/>
        <p:txBody>
          <a:bodyPr/>
          <a:lstStyle>
            <a:lvl1pPr>
              <a:defRPr/>
            </a:lvl1pPr>
          </a:lstStyle>
          <a:p>
            <a:fld id="{FD88CFC5-6817-47CC-AD38-E878CA2297CB}" type="slidenum">
              <a:rPr lang="zh-TW" altLang="en-US" smtClean="0"/>
              <a:t>‹#›</a:t>
            </a:fld>
            <a:endParaRPr lang="zh-TW" altLang="en-US"/>
          </a:p>
        </p:txBody>
      </p:sp>
    </p:spTree>
    <p:extLst>
      <p:ext uri="{BB962C8B-B14F-4D97-AF65-F5344CB8AC3E}">
        <p14:creationId xmlns:p14="http://schemas.microsoft.com/office/powerpoint/2010/main" val="242528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75873" y="4800600"/>
            <a:ext cx="6048375"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75873" y="612775"/>
            <a:ext cx="604837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fld id="{6A798438-F757-4C1C-A4F7-8618A77B14D8}" type="datetimeFigureOut">
              <a:rPr lang="zh-TW" altLang="en-US" smtClean="0"/>
              <a:t>2014/8/6</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FD88CFC5-6817-47CC-AD38-E878CA2297CB}" type="slidenum">
              <a:rPr lang="zh-TW" altLang="en-US" smtClean="0"/>
              <a:t>‹#›</a:t>
            </a:fld>
            <a:endParaRPr lang="zh-TW" altLang="en-US"/>
          </a:p>
        </p:txBody>
      </p:sp>
    </p:spTree>
    <p:extLst>
      <p:ext uri="{BB962C8B-B14F-4D97-AF65-F5344CB8AC3E}">
        <p14:creationId xmlns:p14="http://schemas.microsoft.com/office/powerpoint/2010/main" val="244285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6A798438-F757-4C1C-A4F7-8618A77B14D8}" type="datetimeFigureOut">
              <a:rPr lang="zh-TW" altLang="en-US" smtClean="0"/>
              <a:t>2014/8/6</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FD88CFC5-6817-47CC-AD38-E878CA2297CB}" type="slidenum">
              <a:rPr lang="zh-TW" altLang="en-US" smtClean="0"/>
              <a:t>‹#›</a:t>
            </a:fld>
            <a:endParaRPr lang="zh-TW" altLang="en-US"/>
          </a:p>
        </p:txBody>
      </p:sp>
    </p:spTree>
    <p:extLst>
      <p:ext uri="{BB962C8B-B14F-4D97-AF65-F5344CB8AC3E}">
        <p14:creationId xmlns:p14="http://schemas.microsoft.com/office/powerpoint/2010/main" val="84646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08453" y="274639"/>
            <a:ext cx="2268141"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04031" y="274639"/>
            <a:ext cx="6636411"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6A798438-F757-4C1C-A4F7-8618A77B14D8}" type="datetimeFigureOut">
              <a:rPr lang="zh-TW" altLang="en-US" smtClean="0"/>
              <a:t>2014/8/6</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FD88CFC5-6817-47CC-AD38-E878CA2297CB}" type="slidenum">
              <a:rPr lang="zh-TW" altLang="en-US" smtClean="0"/>
              <a:t>‹#›</a:t>
            </a:fld>
            <a:endParaRPr lang="zh-TW" altLang="en-US"/>
          </a:p>
        </p:txBody>
      </p:sp>
    </p:spTree>
    <p:extLst>
      <p:ext uri="{BB962C8B-B14F-4D97-AF65-F5344CB8AC3E}">
        <p14:creationId xmlns:p14="http://schemas.microsoft.com/office/powerpoint/2010/main" val="98976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cxnSp>
        <p:nvCxnSpPr>
          <p:cNvPr id="3" name="直線接點 2"/>
          <p:cNvCxnSpPr/>
          <p:nvPr/>
        </p:nvCxnSpPr>
        <p:spPr>
          <a:xfrm>
            <a:off x="0" y="777875"/>
            <a:ext cx="10080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線接點 3"/>
          <p:cNvCxnSpPr/>
          <p:nvPr/>
        </p:nvCxnSpPr>
        <p:spPr>
          <a:xfrm flipH="1">
            <a:off x="0" y="6494463"/>
            <a:ext cx="869279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5" name="日期版面配置區 2"/>
          <p:cNvSpPr>
            <a:spLocks noGrp="1"/>
          </p:cNvSpPr>
          <p:nvPr>
            <p:ph type="dt" sz="half" idx="10"/>
          </p:nvPr>
        </p:nvSpPr>
        <p:spPr/>
        <p:txBody>
          <a:bodyPr/>
          <a:lstStyle>
            <a:lvl1pPr>
              <a:defRPr/>
            </a:lvl1pPr>
          </a:lstStyle>
          <a:p>
            <a:fld id="{6A798438-F757-4C1C-A4F7-8618A77B14D8}" type="datetimeFigureOut">
              <a:rPr lang="zh-TW" altLang="en-US" smtClean="0"/>
              <a:t>2014/8/6</a:t>
            </a:fld>
            <a:endParaRPr lang="zh-TW" altLang="en-US"/>
          </a:p>
        </p:txBody>
      </p:sp>
      <p:sp>
        <p:nvSpPr>
          <p:cNvPr id="6" name="頁尾版面配置區 3"/>
          <p:cNvSpPr>
            <a:spLocks noGrp="1"/>
          </p:cNvSpPr>
          <p:nvPr>
            <p:ph type="ftr" sz="quarter" idx="11"/>
          </p:nvPr>
        </p:nvSpPr>
        <p:spPr/>
        <p:txBody>
          <a:bodyPr/>
          <a:lstStyle>
            <a:lvl1pPr>
              <a:defRPr/>
            </a:lvl1pPr>
          </a:lstStyle>
          <a:p>
            <a:endParaRPr lang="zh-TW" altLang="en-US"/>
          </a:p>
        </p:txBody>
      </p:sp>
      <p:sp>
        <p:nvSpPr>
          <p:cNvPr id="7" name="投影片編號版面配置區 4"/>
          <p:cNvSpPr>
            <a:spLocks noGrp="1"/>
          </p:cNvSpPr>
          <p:nvPr>
            <p:ph type="sldNum" sz="quarter" idx="12"/>
          </p:nvPr>
        </p:nvSpPr>
        <p:spPr/>
        <p:txBody>
          <a:bodyPr/>
          <a:lstStyle>
            <a:lvl1pPr>
              <a:defRPr/>
            </a:lvl1pPr>
          </a:lstStyle>
          <a:p>
            <a:fld id="{FD88CFC5-6817-47CC-AD38-E878CA2297CB}" type="slidenum">
              <a:rPr lang="zh-TW" altLang="en-US" smtClean="0"/>
              <a:t>‹#›</a:t>
            </a:fld>
            <a:endParaRPr lang="zh-TW" altLang="en-US"/>
          </a:p>
        </p:txBody>
      </p:sp>
    </p:spTree>
    <p:extLst>
      <p:ext uri="{BB962C8B-B14F-4D97-AF65-F5344CB8AC3E}">
        <p14:creationId xmlns:p14="http://schemas.microsoft.com/office/powerpoint/2010/main" val="226735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6A798438-F757-4C1C-A4F7-8618A77B14D8}" type="datetimeFigureOut">
              <a:rPr lang="zh-TW" altLang="en-US" smtClean="0"/>
              <a:t>2014/8/6</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FD88CFC5-6817-47CC-AD38-E878CA2297CB}" type="slidenum">
              <a:rPr lang="zh-TW" altLang="en-US" smtClean="0"/>
              <a:t>‹#›</a:t>
            </a:fld>
            <a:endParaRPr lang="zh-TW" altLang="en-US"/>
          </a:p>
        </p:txBody>
      </p:sp>
    </p:spTree>
    <p:extLst>
      <p:ext uri="{BB962C8B-B14F-4D97-AF65-F5344CB8AC3E}">
        <p14:creationId xmlns:p14="http://schemas.microsoft.com/office/powerpoint/2010/main" val="134961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6300" y="4406901"/>
            <a:ext cx="8568531"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96300" y="2906713"/>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fld id="{6A798438-F757-4C1C-A4F7-8618A77B14D8}" type="datetimeFigureOut">
              <a:rPr lang="zh-TW" altLang="en-US" smtClean="0"/>
              <a:t>2014/8/6</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FD88CFC5-6817-47CC-AD38-E878CA2297CB}" type="slidenum">
              <a:rPr lang="zh-TW" altLang="en-US" smtClean="0"/>
              <a:t>‹#›</a:t>
            </a:fld>
            <a:endParaRPr lang="zh-TW" altLang="en-US"/>
          </a:p>
        </p:txBody>
      </p:sp>
    </p:spTree>
    <p:extLst>
      <p:ext uri="{BB962C8B-B14F-4D97-AF65-F5344CB8AC3E}">
        <p14:creationId xmlns:p14="http://schemas.microsoft.com/office/powerpoint/2010/main" val="129677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04031" y="1600201"/>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24318" y="1600201"/>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fld id="{6A798438-F757-4C1C-A4F7-8618A77B14D8}" type="datetimeFigureOut">
              <a:rPr lang="zh-TW" altLang="en-US" smtClean="0"/>
              <a:t>2014/8/6</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FD88CFC5-6817-47CC-AD38-E878CA2297CB}" type="slidenum">
              <a:rPr lang="zh-TW" altLang="en-US" smtClean="0"/>
              <a:t>‹#›</a:t>
            </a:fld>
            <a:endParaRPr lang="zh-TW" altLang="en-US"/>
          </a:p>
        </p:txBody>
      </p:sp>
    </p:spTree>
    <p:extLst>
      <p:ext uri="{BB962C8B-B14F-4D97-AF65-F5344CB8AC3E}">
        <p14:creationId xmlns:p14="http://schemas.microsoft.com/office/powerpoint/2010/main" val="361996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fld id="{6A798438-F757-4C1C-A4F7-8618A77B14D8}" type="datetimeFigureOut">
              <a:rPr lang="zh-TW" altLang="en-US" smtClean="0"/>
              <a:t>2014/8/6</a:t>
            </a:fld>
            <a:endParaRPr lang="zh-TW" altLang="en-US"/>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FD88CFC5-6817-47CC-AD38-E878CA2297CB}" type="slidenum">
              <a:rPr lang="zh-TW" altLang="en-US" smtClean="0"/>
              <a:t>‹#›</a:t>
            </a:fld>
            <a:endParaRPr lang="zh-TW" altLang="en-US"/>
          </a:p>
        </p:txBody>
      </p:sp>
    </p:spTree>
    <p:extLst>
      <p:ext uri="{BB962C8B-B14F-4D97-AF65-F5344CB8AC3E}">
        <p14:creationId xmlns:p14="http://schemas.microsoft.com/office/powerpoint/2010/main" val="9616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fld id="{6A798438-F757-4C1C-A4F7-8618A77B14D8}" type="datetimeFigureOut">
              <a:rPr lang="zh-TW" altLang="en-US" smtClean="0"/>
              <a:t>2014/8/6</a:t>
            </a:fld>
            <a:endParaRPr lang="zh-TW" altLang="en-US"/>
          </a:p>
        </p:txBody>
      </p:sp>
      <p:sp>
        <p:nvSpPr>
          <p:cNvPr id="4" name="頁尾版面配置區 4"/>
          <p:cNvSpPr>
            <a:spLocks noGrp="1"/>
          </p:cNvSpPr>
          <p:nvPr>
            <p:ph type="ftr" sz="quarter" idx="11"/>
          </p:nvPr>
        </p:nvSpPr>
        <p:spPr/>
        <p:txBody>
          <a:bodyPr/>
          <a:lstStyle>
            <a:lvl1pPr>
              <a:defRPr/>
            </a:lvl1pPr>
          </a:lstStyle>
          <a:p>
            <a:endParaRPr lang="zh-TW" altLang="en-US"/>
          </a:p>
        </p:txBody>
      </p:sp>
      <p:sp>
        <p:nvSpPr>
          <p:cNvPr id="5" name="投影片編號版面配置區 5"/>
          <p:cNvSpPr>
            <a:spLocks noGrp="1"/>
          </p:cNvSpPr>
          <p:nvPr>
            <p:ph type="sldNum" sz="quarter" idx="12"/>
          </p:nvPr>
        </p:nvSpPr>
        <p:spPr/>
        <p:txBody>
          <a:bodyPr/>
          <a:lstStyle>
            <a:lvl1pPr>
              <a:defRPr/>
            </a:lvl1pPr>
          </a:lstStyle>
          <a:p>
            <a:fld id="{FD88CFC5-6817-47CC-AD38-E878CA2297CB}" type="slidenum">
              <a:rPr lang="zh-TW" altLang="en-US" smtClean="0"/>
              <a:t>‹#›</a:t>
            </a:fld>
            <a:endParaRPr lang="zh-TW" altLang="en-US"/>
          </a:p>
        </p:txBody>
      </p:sp>
    </p:spTree>
    <p:extLst>
      <p:ext uri="{BB962C8B-B14F-4D97-AF65-F5344CB8AC3E}">
        <p14:creationId xmlns:p14="http://schemas.microsoft.com/office/powerpoint/2010/main" val="136555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fld id="{6A798438-F757-4C1C-A4F7-8618A77B14D8}" type="datetimeFigureOut">
              <a:rPr lang="zh-TW" altLang="en-US" smtClean="0"/>
              <a:t>2014/8/6</a:t>
            </a:fld>
            <a:endParaRPr lang="zh-TW" altLang="en-US"/>
          </a:p>
        </p:txBody>
      </p:sp>
      <p:sp>
        <p:nvSpPr>
          <p:cNvPr id="3" name="頁尾版面配置區 4"/>
          <p:cNvSpPr>
            <a:spLocks noGrp="1"/>
          </p:cNvSpPr>
          <p:nvPr>
            <p:ph type="ftr" sz="quarter" idx="11"/>
          </p:nvPr>
        </p:nvSpPr>
        <p:spPr/>
        <p:txBody>
          <a:bodyPr/>
          <a:lstStyle>
            <a:lvl1pPr>
              <a:defRPr/>
            </a:lvl1pPr>
          </a:lstStyle>
          <a:p>
            <a:endParaRPr lang="zh-TW" altLang="en-US"/>
          </a:p>
        </p:txBody>
      </p:sp>
      <p:sp>
        <p:nvSpPr>
          <p:cNvPr id="4" name="投影片編號版面配置區 5"/>
          <p:cNvSpPr>
            <a:spLocks noGrp="1"/>
          </p:cNvSpPr>
          <p:nvPr>
            <p:ph type="sldNum" sz="quarter" idx="12"/>
          </p:nvPr>
        </p:nvSpPr>
        <p:spPr/>
        <p:txBody>
          <a:bodyPr/>
          <a:lstStyle>
            <a:lvl1pPr>
              <a:defRPr/>
            </a:lvl1pPr>
          </a:lstStyle>
          <a:p>
            <a:fld id="{FD88CFC5-6817-47CC-AD38-E878CA2297CB}" type="slidenum">
              <a:rPr lang="zh-TW" altLang="en-US" smtClean="0"/>
              <a:t>‹#›</a:t>
            </a:fld>
            <a:endParaRPr lang="zh-TW" altLang="en-US"/>
          </a:p>
        </p:txBody>
      </p:sp>
    </p:spTree>
    <p:extLst>
      <p:ext uri="{BB962C8B-B14F-4D97-AF65-F5344CB8AC3E}">
        <p14:creationId xmlns:p14="http://schemas.microsoft.com/office/powerpoint/2010/main" val="162100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4032" y="273050"/>
            <a:ext cx="331645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fld id="{6A798438-F757-4C1C-A4F7-8618A77B14D8}" type="datetimeFigureOut">
              <a:rPr lang="zh-TW" altLang="en-US" smtClean="0"/>
              <a:t>2014/8/6</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FD88CFC5-6817-47CC-AD38-E878CA2297CB}" type="slidenum">
              <a:rPr lang="zh-TW" altLang="en-US" smtClean="0"/>
              <a:t>‹#›</a:t>
            </a:fld>
            <a:endParaRPr lang="zh-TW" altLang="en-US"/>
          </a:p>
        </p:txBody>
      </p:sp>
    </p:spTree>
    <p:extLst>
      <p:ext uri="{BB962C8B-B14F-4D97-AF65-F5344CB8AC3E}">
        <p14:creationId xmlns:p14="http://schemas.microsoft.com/office/powerpoint/2010/main" val="35108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504031" y="274638"/>
            <a:ext cx="90725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504031" y="1600201"/>
            <a:ext cx="9072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504031" y="6356351"/>
            <a:ext cx="23521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新細明體" pitchFamily="18" charset="-120"/>
              </a:defRPr>
            </a:lvl1pPr>
          </a:lstStyle>
          <a:p>
            <a:fld id="{6A798438-F757-4C1C-A4F7-8618A77B14D8}" type="datetimeFigureOut">
              <a:rPr lang="zh-TW" altLang="en-US" smtClean="0"/>
              <a:t>2014/8/6</a:t>
            </a:fld>
            <a:endParaRPr lang="zh-TW" altLang="en-US"/>
          </a:p>
        </p:txBody>
      </p:sp>
      <p:sp>
        <p:nvSpPr>
          <p:cNvPr id="5" name="頁尾版面配置區 4"/>
          <p:cNvSpPr>
            <a:spLocks noGrp="1"/>
          </p:cNvSpPr>
          <p:nvPr>
            <p:ph type="ftr" sz="quarter" idx="3"/>
          </p:nvPr>
        </p:nvSpPr>
        <p:spPr>
          <a:xfrm>
            <a:off x="3444214" y="6356351"/>
            <a:ext cx="3192198"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新細明體" pitchFamily="18" charset="-120"/>
              </a:defRPr>
            </a:lvl1pPr>
          </a:lstStyle>
          <a:p>
            <a:endParaRPr lang="zh-TW" altLang="en-US"/>
          </a:p>
        </p:txBody>
      </p:sp>
      <p:sp>
        <p:nvSpPr>
          <p:cNvPr id="6" name="投影片編號版面配置區 5"/>
          <p:cNvSpPr>
            <a:spLocks noGrp="1"/>
          </p:cNvSpPr>
          <p:nvPr>
            <p:ph type="sldNum" sz="quarter" idx="4"/>
          </p:nvPr>
        </p:nvSpPr>
        <p:spPr>
          <a:xfrm>
            <a:off x="7224448" y="6356351"/>
            <a:ext cx="2352146"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新細明體" pitchFamily="18" charset="-120"/>
              </a:defRPr>
            </a:lvl1pPr>
          </a:lstStyle>
          <a:p>
            <a:fld id="{FD88CFC5-6817-47CC-AD38-E878CA2297CB}" type="slidenum">
              <a:rPr lang="zh-TW" altLang="en-US" smtClean="0"/>
              <a:t>‹#›</a:t>
            </a:fld>
            <a:endParaRPr lang="zh-TW" altLang="en-US"/>
          </a:p>
        </p:txBody>
      </p:sp>
      <p:pic>
        <p:nvPicPr>
          <p:cNvPr id="1031" name="Picture 2"/>
          <p:cNvPicPr>
            <a:picLocks noChangeAspect="1" noChangeArrowheads="1"/>
          </p:cNvPicPr>
          <p:nvPr/>
        </p:nvPicPr>
        <p:blipFill>
          <a:blip r:embed="rId14">
            <a:extLst>
              <a:ext uri="{28A0092B-C50C-407E-A947-70E740481C1C}">
                <a14:useLocalDpi xmlns:a14="http://schemas.microsoft.com/office/drawing/2010/main" val="0"/>
              </a:ext>
            </a:extLst>
          </a:blip>
          <a:srcRect l="19730" t="7506" r="59097" b="86430"/>
          <a:stretch>
            <a:fillRect/>
          </a:stretch>
        </p:blipFill>
        <p:spPr bwMode="auto">
          <a:xfrm>
            <a:off x="119008" y="112714"/>
            <a:ext cx="338296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接點 7"/>
          <p:cNvCxnSpPr/>
          <p:nvPr/>
        </p:nvCxnSpPr>
        <p:spPr>
          <a:xfrm>
            <a:off x="0" y="777875"/>
            <a:ext cx="100806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3" name="圖片 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810046" y="5921376"/>
            <a:ext cx="95381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接點 9"/>
          <p:cNvCxnSpPr/>
          <p:nvPr/>
        </p:nvCxnSpPr>
        <p:spPr>
          <a:xfrm flipH="1">
            <a:off x="0" y="6494463"/>
            <a:ext cx="86927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9804108" y="6494463"/>
            <a:ext cx="276517"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pitchFamily="18" charset="-120"/>
        </a:defRPr>
      </a:lvl2pPr>
      <a:lvl3pPr algn="ctr" rtl="0" eaLnBrk="1" fontAlgn="base" hangingPunct="1">
        <a:spcBef>
          <a:spcPct val="0"/>
        </a:spcBef>
        <a:spcAft>
          <a:spcPct val="0"/>
        </a:spcAft>
        <a:defRPr sz="4400">
          <a:solidFill>
            <a:schemeClr val="tx1"/>
          </a:solidFill>
          <a:latin typeface="Calibri" pitchFamily="34" charset="0"/>
          <a:ea typeface="新細明體" pitchFamily="18" charset="-120"/>
        </a:defRPr>
      </a:lvl3pPr>
      <a:lvl4pPr algn="ctr" rtl="0" eaLnBrk="1" fontAlgn="base" hangingPunct="1">
        <a:spcBef>
          <a:spcPct val="0"/>
        </a:spcBef>
        <a:spcAft>
          <a:spcPct val="0"/>
        </a:spcAft>
        <a:defRPr sz="4400">
          <a:solidFill>
            <a:schemeClr val="tx1"/>
          </a:solidFill>
          <a:latin typeface="Calibri" pitchFamily="34" charset="0"/>
          <a:ea typeface="新細明體" pitchFamily="18" charset="-120"/>
        </a:defRPr>
      </a:lvl4pPr>
      <a:lvl5pPr algn="ctr" rtl="0" eaLnBrk="1" fontAlgn="base" hangingPunct="1">
        <a:spcBef>
          <a:spcPct val="0"/>
        </a:spcBef>
        <a:spcAft>
          <a:spcPct val="0"/>
        </a:spcAft>
        <a:defRPr sz="4400">
          <a:solidFill>
            <a:schemeClr val="tx1"/>
          </a:solidFill>
          <a:latin typeface="Calibri" pitchFamily="34" charset="0"/>
          <a:ea typeface="新細明體" pitchFamily="18"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pitchFamily="18"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pitchFamily="18"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pitchFamily="18"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1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8.bin"/><Relationship Id="rId2" Type="http://schemas.openxmlformats.org/officeDocument/2006/relationships/slideLayout" Target="../slideLayouts/slideLayout1.xml"/><Relationship Id="rId16" Type="http://schemas.openxmlformats.org/officeDocument/2006/relationships/image" Target="../media/image9.wmf"/><Relationship Id="rId20" Type="http://schemas.openxmlformats.org/officeDocument/2006/relationships/image" Target="../media/image11.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19" Type="http://schemas.openxmlformats.org/officeDocument/2006/relationships/oleObject" Target="../embeddings/oleObject9.bin"/><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11.bin"/><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3.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image" Target="../media/image22.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15.bin"/><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32970" y="332657"/>
            <a:ext cx="8568531" cy="1470025"/>
          </a:xfrm>
        </p:spPr>
        <p:txBody>
          <a:bodyPr/>
          <a:lstStyle/>
          <a:p>
            <a:r>
              <a:rPr lang="zh-TW" altLang="en-US" b="1" dirty="0" smtClean="0"/>
              <a:t>複習</a:t>
            </a:r>
            <a:r>
              <a:rPr lang="en-US" altLang="zh-TW" b="1" dirty="0" smtClean="0"/>
              <a:t>-</a:t>
            </a:r>
            <a:r>
              <a:rPr lang="zh-TW" altLang="en-US" b="1" dirty="0" smtClean="0"/>
              <a:t>常見的假設檢定寫法</a:t>
            </a:r>
            <a:endParaRPr lang="zh-TW" altLang="en-US" b="1" dirty="0"/>
          </a:p>
        </p:txBody>
      </p:sp>
      <p:sp>
        <p:nvSpPr>
          <p:cNvPr id="3" name="副標題 2"/>
          <p:cNvSpPr>
            <a:spLocks noGrp="1"/>
          </p:cNvSpPr>
          <p:nvPr>
            <p:ph type="subTitle" idx="1"/>
          </p:nvPr>
        </p:nvSpPr>
        <p:spPr>
          <a:xfrm>
            <a:off x="515435" y="1628800"/>
            <a:ext cx="9287907" cy="4680520"/>
          </a:xfrm>
        </p:spPr>
        <p:txBody>
          <a:bodyPr/>
          <a:lstStyle/>
          <a:p>
            <a:pPr algn="l"/>
            <a:r>
              <a:rPr lang="en-US" altLang="zh-TW" dirty="0" smtClean="0"/>
              <a:t>1.</a:t>
            </a:r>
          </a:p>
          <a:p>
            <a:pPr algn="l"/>
            <a:r>
              <a:rPr lang="en-US" altLang="zh-TW" dirty="0" smtClean="0"/>
              <a:t>2.</a:t>
            </a:r>
          </a:p>
          <a:p>
            <a:pPr algn="l"/>
            <a:r>
              <a:rPr lang="en-US" altLang="zh-TW" dirty="0" smtClean="0"/>
              <a:t>3.</a:t>
            </a:r>
          </a:p>
          <a:p>
            <a:pPr algn="l"/>
            <a:r>
              <a:rPr lang="en-US" altLang="zh-TW" dirty="0" smtClean="0"/>
              <a:t>4.</a:t>
            </a:r>
            <a:r>
              <a:rPr lang="zh-TW" altLang="en-US" dirty="0" smtClean="0"/>
              <a:t>  </a:t>
            </a:r>
            <a:endParaRPr lang="en-US" altLang="zh-TW" dirty="0" smtClean="0"/>
          </a:p>
          <a:p>
            <a:pPr algn="l"/>
            <a:r>
              <a:rPr lang="en-US" altLang="zh-TW" dirty="0" smtClean="0"/>
              <a:t>5.</a:t>
            </a:r>
          </a:p>
          <a:p>
            <a:pPr algn="l"/>
            <a:r>
              <a:rPr lang="en-US" altLang="zh-TW" dirty="0" smtClean="0"/>
              <a:t>6.</a:t>
            </a:r>
          </a:p>
          <a:p>
            <a:pPr algn="l"/>
            <a:r>
              <a:rPr lang="en-US" altLang="zh-TW" dirty="0" smtClean="0"/>
              <a:t>7.</a:t>
            </a:r>
          </a:p>
          <a:p>
            <a:pPr algn="l"/>
            <a:r>
              <a:rPr lang="en-US" altLang="zh-TW" dirty="0" smtClean="0"/>
              <a:t>8.</a:t>
            </a:r>
            <a:r>
              <a:rPr lang="zh-TW" altLang="en-US" dirty="0" smtClean="0"/>
              <a:t> </a:t>
            </a:r>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2068408771"/>
              </p:ext>
            </p:extLst>
          </p:nvPr>
        </p:nvGraphicFramePr>
        <p:xfrm>
          <a:off x="991738" y="1700809"/>
          <a:ext cx="5278327" cy="511175"/>
        </p:xfrm>
        <a:graphic>
          <a:graphicData uri="http://schemas.openxmlformats.org/presentationml/2006/ole">
            <mc:AlternateContent xmlns:mc="http://schemas.openxmlformats.org/markup-compatibility/2006">
              <mc:Choice xmlns:v="urn:schemas-microsoft-com:vml" Requires="v">
                <p:oleObj spid="_x0000_s6581" name="Equation" r:id="rId3" imgW="2145960" imgH="228600" progId="Equation.DSMT4">
                  <p:embed/>
                </p:oleObj>
              </mc:Choice>
              <mc:Fallback>
                <p:oleObj name="Equation" r:id="rId3" imgW="2145960" imgH="228600" progId="Equation.DSMT4">
                  <p:embed/>
                  <p:pic>
                    <p:nvPicPr>
                      <p:cNvPr id="0" name=""/>
                      <p:cNvPicPr/>
                      <p:nvPr/>
                    </p:nvPicPr>
                    <p:blipFill>
                      <a:blip r:embed="rId4"/>
                      <a:stretch>
                        <a:fillRect/>
                      </a:stretch>
                    </p:blipFill>
                    <p:spPr>
                      <a:xfrm>
                        <a:off x="991738" y="1700809"/>
                        <a:ext cx="5278327" cy="511175"/>
                      </a:xfrm>
                      <a:prstGeom prst="rect">
                        <a:avLst/>
                      </a:prstGeom>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4294061028"/>
              </p:ext>
            </p:extLst>
          </p:nvPr>
        </p:nvGraphicFramePr>
        <p:xfrm>
          <a:off x="3612224" y="2362200"/>
          <a:ext cx="1008063" cy="198438"/>
        </p:xfrm>
        <a:graphic>
          <a:graphicData uri="http://schemas.openxmlformats.org/presentationml/2006/ole">
            <mc:AlternateContent xmlns:mc="http://schemas.openxmlformats.org/markup-compatibility/2006">
              <mc:Choice xmlns:v="urn:schemas-microsoft-com:vml" Requires="v">
                <p:oleObj spid="_x0000_s6582"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3612224" y="2362200"/>
                        <a:ext cx="1008063" cy="198438"/>
                      </a:xfrm>
                      <a:prstGeom prst="rect">
                        <a:avLst/>
                      </a:prstGeom>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1455242823"/>
              </p:ext>
            </p:extLst>
          </p:nvPr>
        </p:nvGraphicFramePr>
        <p:xfrm>
          <a:off x="991738" y="2276873"/>
          <a:ext cx="4497779" cy="511175"/>
        </p:xfrm>
        <a:graphic>
          <a:graphicData uri="http://schemas.openxmlformats.org/presentationml/2006/ole">
            <mc:AlternateContent xmlns:mc="http://schemas.openxmlformats.org/markup-compatibility/2006">
              <mc:Choice xmlns:v="urn:schemas-microsoft-com:vml" Requires="v">
                <p:oleObj spid="_x0000_s6583" name="Equation" r:id="rId7" imgW="1828800" imgH="228600" progId="Equation.DSMT4">
                  <p:embed/>
                </p:oleObj>
              </mc:Choice>
              <mc:Fallback>
                <p:oleObj name="Equation" r:id="rId7" imgW="1828800" imgH="228600" progId="Equation.DSMT4">
                  <p:embed/>
                  <p:pic>
                    <p:nvPicPr>
                      <p:cNvPr id="0" name=""/>
                      <p:cNvPicPr>
                        <a:picLocks noChangeAspect="1" noChangeArrowheads="1"/>
                      </p:cNvPicPr>
                      <p:nvPr/>
                    </p:nvPicPr>
                    <p:blipFill>
                      <a:blip r:embed="rId8"/>
                      <a:srcRect/>
                      <a:stretch>
                        <a:fillRect/>
                      </a:stretch>
                    </p:blipFill>
                    <p:spPr bwMode="auto">
                      <a:xfrm>
                        <a:off x="991738" y="2276873"/>
                        <a:ext cx="4497779"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2373174959"/>
              </p:ext>
            </p:extLst>
          </p:nvPr>
        </p:nvGraphicFramePr>
        <p:xfrm>
          <a:off x="991738" y="2852937"/>
          <a:ext cx="4499528" cy="511175"/>
        </p:xfrm>
        <a:graphic>
          <a:graphicData uri="http://schemas.openxmlformats.org/presentationml/2006/ole">
            <mc:AlternateContent xmlns:mc="http://schemas.openxmlformats.org/markup-compatibility/2006">
              <mc:Choice xmlns:v="urn:schemas-microsoft-com:vml" Requires="v">
                <p:oleObj spid="_x0000_s6584" name="Equation" r:id="rId9" imgW="1828800" imgH="228600" progId="Equation.DSMT4">
                  <p:embed/>
                </p:oleObj>
              </mc:Choice>
              <mc:Fallback>
                <p:oleObj name="Equation" r:id="rId9" imgW="1828800" imgH="228600" progId="Equation.DSMT4">
                  <p:embed/>
                  <p:pic>
                    <p:nvPicPr>
                      <p:cNvPr id="0" name=""/>
                      <p:cNvPicPr>
                        <a:picLocks noChangeAspect="1" noChangeArrowheads="1"/>
                      </p:cNvPicPr>
                      <p:nvPr/>
                    </p:nvPicPr>
                    <p:blipFill>
                      <a:blip r:embed="rId10"/>
                      <a:srcRect/>
                      <a:stretch>
                        <a:fillRect/>
                      </a:stretch>
                    </p:blipFill>
                    <p:spPr bwMode="auto">
                      <a:xfrm>
                        <a:off x="991738" y="2852937"/>
                        <a:ext cx="449952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2031152617"/>
              </p:ext>
            </p:extLst>
          </p:nvPr>
        </p:nvGraphicFramePr>
        <p:xfrm>
          <a:off x="991738" y="3429001"/>
          <a:ext cx="3780234" cy="511175"/>
        </p:xfrm>
        <a:graphic>
          <a:graphicData uri="http://schemas.openxmlformats.org/presentationml/2006/ole">
            <mc:AlternateContent xmlns:mc="http://schemas.openxmlformats.org/markup-compatibility/2006">
              <mc:Choice xmlns:v="urn:schemas-microsoft-com:vml" Requires="v">
                <p:oleObj spid="_x0000_s6585" name="Equation" r:id="rId11" imgW="1536480" imgH="228600" progId="Equation.DSMT4">
                  <p:embed/>
                </p:oleObj>
              </mc:Choice>
              <mc:Fallback>
                <p:oleObj name="Equation" r:id="rId11" imgW="1536480" imgH="228600" progId="Equation.DSMT4">
                  <p:embed/>
                  <p:pic>
                    <p:nvPicPr>
                      <p:cNvPr id="0" name=""/>
                      <p:cNvPicPr>
                        <a:picLocks noChangeAspect="1" noChangeArrowheads="1"/>
                      </p:cNvPicPr>
                      <p:nvPr/>
                    </p:nvPicPr>
                    <p:blipFill>
                      <a:blip r:embed="rId12"/>
                      <a:srcRect/>
                      <a:stretch>
                        <a:fillRect/>
                      </a:stretch>
                    </p:blipFill>
                    <p:spPr bwMode="auto">
                      <a:xfrm>
                        <a:off x="991738" y="3429001"/>
                        <a:ext cx="3780234"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595234296"/>
              </p:ext>
            </p:extLst>
          </p:nvPr>
        </p:nvGraphicFramePr>
        <p:xfrm>
          <a:off x="991738" y="4077073"/>
          <a:ext cx="7119443" cy="511175"/>
        </p:xfrm>
        <a:graphic>
          <a:graphicData uri="http://schemas.openxmlformats.org/presentationml/2006/ole">
            <mc:AlternateContent xmlns:mc="http://schemas.openxmlformats.org/markup-compatibility/2006">
              <mc:Choice xmlns:v="urn:schemas-microsoft-com:vml" Requires="v">
                <p:oleObj spid="_x0000_s6586" name="Equation" r:id="rId13" imgW="2895480" imgH="228600" progId="Equation.DSMT4">
                  <p:embed/>
                </p:oleObj>
              </mc:Choice>
              <mc:Fallback>
                <p:oleObj name="Equation" r:id="rId13" imgW="2895480" imgH="228600" progId="Equation.DSMT4">
                  <p:embed/>
                  <p:pic>
                    <p:nvPicPr>
                      <p:cNvPr id="0" name=""/>
                      <p:cNvPicPr>
                        <a:picLocks noChangeAspect="1" noChangeArrowheads="1"/>
                      </p:cNvPicPr>
                      <p:nvPr/>
                    </p:nvPicPr>
                    <p:blipFill>
                      <a:blip r:embed="rId14"/>
                      <a:srcRect/>
                      <a:stretch>
                        <a:fillRect/>
                      </a:stretch>
                    </p:blipFill>
                    <p:spPr bwMode="auto">
                      <a:xfrm>
                        <a:off x="991738" y="4077073"/>
                        <a:ext cx="711944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3769481461"/>
              </p:ext>
            </p:extLst>
          </p:nvPr>
        </p:nvGraphicFramePr>
        <p:xfrm>
          <a:off x="991738" y="4653137"/>
          <a:ext cx="3717230" cy="511175"/>
        </p:xfrm>
        <a:graphic>
          <a:graphicData uri="http://schemas.openxmlformats.org/presentationml/2006/ole">
            <mc:AlternateContent xmlns:mc="http://schemas.openxmlformats.org/markup-compatibility/2006">
              <mc:Choice xmlns:v="urn:schemas-microsoft-com:vml" Requires="v">
                <p:oleObj spid="_x0000_s6587" name="Equation" r:id="rId15" imgW="1511280" imgH="228600" progId="Equation.DSMT4">
                  <p:embed/>
                </p:oleObj>
              </mc:Choice>
              <mc:Fallback>
                <p:oleObj name="Equation" r:id="rId15" imgW="1511280" imgH="228600" progId="Equation.DSMT4">
                  <p:embed/>
                  <p:pic>
                    <p:nvPicPr>
                      <p:cNvPr id="0" name=""/>
                      <p:cNvPicPr>
                        <a:picLocks noChangeAspect="1" noChangeArrowheads="1"/>
                      </p:cNvPicPr>
                      <p:nvPr/>
                    </p:nvPicPr>
                    <p:blipFill>
                      <a:blip r:embed="rId16"/>
                      <a:srcRect/>
                      <a:stretch>
                        <a:fillRect/>
                      </a:stretch>
                    </p:blipFill>
                    <p:spPr bwMode="auto">
                      <a:xfrm>
                        <a:off x="991738" y="4653137"/>
                        <a:ext cx="371723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物件 10"/>
          <p:cNvGraphicFramePr>
            <a:graphicFrameLocks noChangeAspect="1"/>
          </p:cNvGraphicFramePr>
          <p:nvPr>
            <p:extLst>
              <p:ext uri="{D42A27DB-BD31-4B8C-83A1-F6EECF244321}">
                <p14:modId xmlns:p14="http://schemas.microsoft.com/office/powerpoint/2010/main" val="941255937"/>
              </p:ext>
            </p:extLst>
          </p:nvPr>
        </p:nvGraphicFramePr>
        <p:xfrm>
          <a:off x="991737" y="5229201"/>
          <a:ext cx="3372459" cy="511175"/>
        </p:xfrm>
        <a:graphic>
          <a:graphicData uri="http://schemas.openxmlformats.org/presentationml/2006/ole">
            <mc:AlternateContent xmlns:mc="http://schemas.openxmlformats.org/markup-compatibility/2006">
              <mc:Choice xmlns:v="urn:schemas-microsoft-com:vml" Requires="v">
                <p:oleObj spid="_x0000_s6588" name="Equation" r:id="rId17" imgW="1371600" imgH="228600" progId="Equation.DSMT4">
                  <p:embed/>
                </p:oleObj>
              </mc:Choice>
              <mc:Fallback>
                <p:oleObj name="Equation" r:id="rId17" imgW="1371600" imgH="228600" progId="Equation.DSMT4">
                  <p:embed/>
                  <p:pic>
                    <p:nvPicPr>
                      <p:cNvPr id="0" name=""/>
                      <p:cNvPicPr>
                        <a:picLocks noChangeAspect="1" noChangeArrowheads="1"/>
                      </p:cNvPicPr>
                      <p:nvPr/>
                    </p:nvPicPr>
                    <p:blipFill>
                      <a:blip r:embed="rId18"/>
                      <a:srcRect/>
                      <a:stretch>
                        <a:fillRect/>
                      </a:stretch>
                    </p:blipFill>
                    <p:spPr bwMode="auto">
                      <a:xfrm>
                        <a:off x="991737" y="5229201"/>
                        <a:ext cx="3372459"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物件 11"/>
          <p:cNvGraphicFramePr>
            <a:graphicFrameLocks noChangeAspect="1"/>
          </p:cNvGraphicFramePr>
          <p:nvPr>
            <p:extLst>
              <p:ext uri="{D42A27DB-BD31-4B8C-83A1-F6EECF244321}">
                <p14:modId xmlns:p14="http://schemas.microsoft.com/office/powerpoint/2010/main" val="1600829849"/>
              </p:ext>
            </p:extLst>
          </p:nvPr>
        </p:nvGraphicFramePr>
        <p:xfrm>
          <a:off x="991738" y="5805265"/>
          <a:ext cx="4496028" cy="511175"/>
        </p:xfrm>
        <a:graphic>
          <a:graphicData uri="http://schemas.openxmlformats.org/presentationml/2006/ole">
            <mc:AlternateContent xmlns:mc="http://schemas.openxmlformats.org/markup-compatibility/2006">
              <mc:Choice xmlns:v="urn:schemas-microsoft-com:vml" Requires="v">
                <p:oleObj spid="_x0000_s6589" name="Equation" r:id="rId19" imgW="1828800" imgH="228600" progId="Equation.DSMT4">
                  <p:embed/>
                </p:oleObj>
              </mc:Choice>
              <mc:Fallback>
                <p:oleObj name="Equation" r:id="rId19" imgW="1828800" imgH="228600" progId="Equation.DSMT4">
                  <p:embed/>
                  <p:pic>
                    <p:nvPicPr>
                      <p:cNvPr id="0" name=""/>
                      <p:cNvPicPr>
                        <a:picLocks noChangeAspect="1" noChangeArrowheads="1"/>
                      </p:cNvPicPr>
                      <p:nvPr/>
                    </p:nvPicPr>
                    <p:blipFill>
                      <a:blip r:embed="rId20"/>
                      <a:srcRect/>
                      <a:stretch>
                        <a:fillRect/>
                      </a:stretch>
                    </p:blipFill>
                    <p:spPr bwMode="auto">
                      <a:xfrm>
                        <a:off x="991738" y="5805265"/>
                        <a:ext cx="449602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矩形 12"/>
          <p:cNvSpPr/>
          <p:nvPr/>
        </p:nvSpPr>
        <p:spPr>
          <a:xfrm>
            <a:off x="503808" y="1556792"/>
            <a:ext cx="5832648"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503808" y="2780928"/>
            <a:ext cx="5832648"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503808" y="3429000"/>
            <a:ext cx="5832648"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503808" y="4077072"/>
            <a:ext cx="7488832"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503808" y="2107841"/>
            <a:ext cx="5832648"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72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80">
                                          <p:stCondLst>
                                            <p:cond delay="0"/>
                                          </p:stCondLst>
                                        </p:cTn>
                                        <p:tgtEl>
                                          <p:spTgt spid="17"/>
                                        </p:tgtEl>
                                      </p:cBhvr>
                                    </p:animEffect>
                                    <p:anim calcmode="lin" valueType="num">
                                      <p:cBhvr>
                                        <p:cTn id="5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1" dur="26">
                                          <p:stCondLst>
                                            <p:cond delay="650"/>
                                          </p:stCondLst>
                                        </p:cTn>
                                        <p:tgtEl>
                                          <p:spTgt spid="17"/>
                                        </p:tgtEl>
                                      </p:cBhvr>
                                      <p:to x="100000" y="60000"/>
                                    </p:animScale>
                                    <p:animScale>
                                      <p:cBhvr>
                                        <p:cTn id="62" dur="166" decel="50000">
                                          <p:stCondLst>
                                            <p:cond delay="676"/>
                                          </p:stCondLst>
                                        </p:cTn>
                                        <p:tgtEl>
                                          <p:spTgt spid="17"/>
                                        </p:tgtEl>
                                      </p:cBhvr>
                                      <p:to x="100000" y="100000"/>
                                    </p:animScale>
                                    <p:animScale>
                                      <p:cBhvr>
                                        <p:cTn id="63" dur="26">
                                          <p:stCondLst>
                                            <p:cond delay="1312"/>
                                          </p:stCondLst>
                                        </p:cTn>
                                        <p:tgtEl>
                                          <p:spTgt spid="17"/>
                                        </p:tgtEl>
                                      </p:cBhvr>
                                      <p:to x="100000" y="80000"/>
                                    </p:animScale>
                                    <p:animScale>
                                      <p:cBhvr>
                                        <p:cTn id="64" dur="166" decel="50000">
                                          <p:stCondLst>
                                            <p:cond delay="1338"/>
                                          </p:stCondLst>
                                        </p:cTn>
                                        <p:tgtEl>
                                          <p:spTgt spid="17"/>
                                        </p:tgtEl>
                                      </p:cBhvr>
                                      <p:to x="100000" y="100000"/>
                                    </p:animScale>
                                    <p:animScale>
                                      <p:cBhvr>
                                        <p:cTn id="65" dur="26">
                                          <p:stCondLst>
                                            <p:cond delay="1642"/>
                                          </p:stCondLst>
                                        </p:cTn>
                                        <p:tgtEl>
                                          <p:spTgt spid="17"/>
                                        </p:tgtEl>
                                      </p:cBhvr>
                                      <p:to x="100000" y="90000"/>
                                    </p:animScale>
                                    <p:animScale>
                                      <p:cBhvr>
                                        <p:cTn id="66" dur="166" decel="50000">
                                          <p:stCondLst>
                                            <p:cond delay="1668"/>
                                          </p:stCondLst>
                                        </p:cTn>
                                        <p:tgtEl>
                                          <p:spTgt spid="17"/>
                                        </p:tgtEl>
                                      </p:cBhvr>
                                      <p:to x="100000" y="100000"/>
                                    </p:animScale>
                                    <p:animScale>
                                      <p:cBhvr>
                                        <p:cTn id="67" dur="26">
                                          <p:stCondLst>
                                            <p:cond delay="1808"/>
                                          </p:stCondLst>
                                        </p:cTn>
                                        <p:tgtEl>
                                          <p:spTgt spid="17"/>
                                        </p:tgtEl>
                                      </p:cBhvr>
                                      <p:to x="100000" y="95000"/>
                                    </p:animScale>
                                    <p:animScale>
                                      <p:cBhvr>
                                        <p:cTn id="68" dur="166" decel="50000">
                                          <p:stCondLst>
                                            <p:cond delay="1834"/>
                                          </p:stCondLst>
                                        </p:cTn>
                                        <p:tgtEl>
                                          <p:spTgt spid="17"/>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80">
                                          <p:stCondLst>
                                            <p:cond delay="0"/>
                                          </p:stCondLst>
                                        </p:cTn>
                                        <p:tgtEl>
                                          <p:spTgt spid="13"/>
                                        </p:tgtEl>
                                      </p:cBhvr>
                                    </p:animEffect>
                                    <p:anim calcmode="lin" valueType="num">
                                      <p:cBhvr>
                                        <p:cTn id="7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7" dur="26">
                                          <p:stCondLst>
                                            <p:cond delay="650"/>
                                          </p:stCondLst>
                                        </p:cTn>
                                        <p:tgtEl>
                                          <p:spTgt spid="13"/>
                                        </p:tgtEl>
                                      </p:cBhvr>
                                      <p:to x="100000" y="60000"/>
                                    </p:animScale>
                                    <p:animScale>
                                      <p:cBhvr>
                                        <p:cTn id="78" dur="166" decel="50000">
                                          <p:stCondLst>
                                            <p:cond delay="676"/>
                                          </p:stCondLst>
                                        </p:cTn>
                                        <p:tgtEl>
                                          <p:spTgt spid="13"/>
                                        </p:tgtEl>
                                      </p:cBhvr>
                                      <p:to x="100000" y="100000"/>
                                    </p:animScale>
                                    <p:animScale>
                                      <p:cBhvr>
                                        <p:cTn id="79" dur="26">
                                          <p:stCondLst>
                                            <p:cond delay="1312"/>
                                          </p:stCondLst>
                                        </p:cTn>
                                        <p:tgtEl>
                                          <p:spTgt spid="13"/>
                                        </p:tgtEl>
                                      </p:cBhvr>
                                      <p:to x="100000" y="80000"/>
                                    </p:animScale>
                                    <p:animScale>
                                      <p:cBhvr>
                                        <p:cTn id="80" dur="166" decel="50000">
                                          <p:stCondLst>
                                            <p:cond delay="1338"/>
                                          </p:stCondLst>
                                        </p:cTn>
                                        <p:tgtEl>
                                          <p:spTgt spid="13"/>
                                        </p:tgtEl>
                                      </p:cBhvr>
                                      <p:to x="100000" y="100000"/>
                                    </p:animScale>
                                    <p:animScale>
                                      <p:cBhvr>
                                        <p:cTn id="81" dur="26">
                                          <p:stCondLst>
                                            <p:cond delay="1642"/>
                                          </p:stCondLst>
                                        </p:cTn>
                                        <p:tgtEl>
                                          <p:spTgt spid="13"/>
                                        </p:tgtEl>
                                      </p:cBhvr>
                                      <p:to x="100000" y="90000"/>
                                    </p:animScale>
                                    <p:animScale>
                                      <p:cBhvr>
                                        <p:cTn id="82" dur="166" decel="50000">
                                          <p:stCondLst>
                                            <p:cond delay="1668"/>
                                          </p:stCondLst>
                                        </p:cTn>
                                        <p:tgtEl>
                                          <p:spTgt spid="13"/>
                                        </p:tgtEl>
                                      </p:cBhvr>
                                      <p:to x="100000" y="100000"/>
                                    </p:animScale>
                                    <p:animScale>
                                      <p:cBhvr>
                                        <p:cTn id="83" dur="26">
                                          <p:stCondLst>
                                            <p:cond delay="1808"/>
                                          </p:stCondLst>
                                        </p:cTn>
                                        <p:tgtEl>
                                          <p:spTgt spid="13"/>
                                        </p:tgtEl>
                                      </p:cBhvr>
                                      <p:to x="100000" y="95000"/>
                                    </p:animScale>
                                    <p:animScale>
                                      <p:cBhvr>
                                        <p:cTn id="8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476672"/>
            <a:ext cx="9072563" cy="1143000"/>
          </a:xfrm>
        </p:spPr>
        <p:txBody>
          <a:bodyPr/>
          <a:lstStyle/>
          <a:p>
            <a:r>
              <a:rPr lang="en-US" altLang="zh-TW" b="1" dirty="0"/>
              <a:t>&lt;2&gt;</a:t>
            </a:r>
            <a:r>
              <a:rPr lang="zh-TW" altLang="zh-TW" b="1" dirty="0"/>
              <a:t>檢定常態性</a:t>
            </a:r>
            <a:r>
              <a:rPr lang="en-US" altLang="zh-TW" b="1" dirty="0"/>
              <a:t>-</a:t>
            </a:r>
            <a:r>
              <a:rPr lang="zh-TW" altLang="en-US" b="1" dirty="0" smtClean="0"/>
              <a:t>步驟</a:t>
            </a:r>
            <a:r>
              <a:rPr lang="en-US" altLang="zh-TW" b="1" dirty="0" smtClean="0"/>
              <a:t>2</a:t>
            </a:r>
            <a:endParaRPr lang="zh-TW" alt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5856" y="1330134"/>
            <a:ext cx="7565130" cy="512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單箭頭接點 4"/>
          <p:cNvCxnSpPr/>
          <p:nvPr/>
        </p:nvCxnSpPr>
        <p:spPr>
          <a:xfrm>
            <a:off x="3240112" y="2420888"/>
            <a:ext cx="648072" cy="10801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flipV="1">
            <a:off x="2808064" y="2708920"/>
            <a:ext cx="1224136" cy="7200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768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476672"/>
            <a:ext cx="9072563" cy="1143000"/>
          </a:xfrm>
        </p:spPr>
        <p:txBody>
          <a:bodyPr/>
          <a:lstStyle/>
          <a:p>
            <a:r>
              <a:rPr lang="en-US" altLang="zh-TW" b="1" dirty="0"/>
              <a:t>&lt;2&gt;</a:t>
            </a:r>
            <a:r>
              <a:rPr lang="zh-TW" altLang="zh-TW" b="1" dirty="0"/>
              <a:t>檢定常態性</a:t>
            </a:r>
            <a:r>
              <a:rPr lang="en-US" altLang="zh-TW" b="1" dirty="0"/>
              <a:t>-</a:t>
            </a:r>
            <a:r>
              <a:rPr lang="zh-TW" altLang="en-US" b="1" dirty="0" smtClean="0"/>
              <a:t>步驟</a:t>
            </a:r>
            <a:r>
              <a:rPr lang="en-US" altLang="zh-TW" b="1" dirty="0" smtClean="0"/>
              <a:t>3</a:t>
            </a:r>
            <a:endParaRPr lang="zh-TW" alt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3808" y="1340768"/>
            <a:ext cx="7930169" cy="51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768504" y="2420888"/>
            <a:ext cx="1368152"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53156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9792" y="476672"/>
            <a:ext cx="9072563" cy="1143000"/>
          </a:xfrm>
        </p:spPr>
        <p:txBody>
          <a:bodyPr/>
          <a:lstStyle/>
          <a:p>
            <a:r>
              <a:rPr lang="en-US" altLang="zh-TW" b="1" dirty="0"/>
              <a:t>&lt;2&gt;</a:t>
            </a:r>
            <a:r>
              <a:rPr lang="zh-TW" altLang="zh-TW" b="1" dirty="0"/>
              <a:t>檢定常態性</a:t>
            </a:r>
            <a:r>
              <a:rPr lang="en-US" altLang="zh-TW" b="1" dirty="0"/>
              <a:t>-</a:t>
            </a:r>
            <a:r>
              <a:rPr lang="zh-TW" altLang="en-US" b="1" dirty="0" smtClean="0"/>
              <a:t>步驟</a:t>
            </a:r>
            <a:r>
              <a:rPr lang="en-US" altLang="zh-TW" b="1" dirty="0" smtClean="0"/>
              <a:t>4</a:t>
            </a:r>
            <a:endParaRPr lang="zh-TW" altLang="en-US" dirty="0"/>
          </a:p>
        </p:txBody>
      </p:sp>
      <p:pic>
        <p:nvPicPr>
          <p:cNvPr id="1024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9792" y="1295305"/>
            <a:ext cx="8208912" cy="527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矩形 30"/>
          <p:cNvSpPr/>
          <p:nvPr/>
        </p:nvSpPr>
        <p:spPr>
          <a:xfrm>
            <a:off x="2304008" y="3356992"/>
            <a:ext cx="2592288" cy="576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6875316" y="2264354"/>
            <a:ext cx="1296144" cy="5885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63866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476672"/>
            <a:ext cx="9072563" cy="1143000"/>
          </a:xfrm>
        </p:spPr>
        <p:txBody>
          <a:bodyPr/>
          <a:lstStyle/>
          <a:p>
            <a:r>
              <a:rPr lang="en-US" altLang="zh-TW" b="1" dirty="0"/>
              <a:t>&lt;2&gt;</a:t>
            </a:r>
            <a:r>
              <a:rPr lang="zh-TW" altLang="zh-TW" b="1" dirty="0"/>
              <a:t>檢定常態性</a:t>
            </a:r>
            <a:r>
              <a:rPr lang="en-US" altLang="zh-TW" b="1" dirty="0" smtClean="0"/>
              <a:t>-</a:t>
            </a:r>
            <a:r>
              <a:rPr lang="zh-TW" altLang="en-US" b="1" dirty="0"/>
              <a:t>報表解讀</a:t>
            </a:r>
            <a:endParaRPr lang="zh-TW" alt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4038085373"/>
              </p:ext>
            </p:extLst>
          </p:nvPr>
        </p:nvGraphicFramePr>
        <p:xfrm>
          <a:off x="359794" y="1556791"/>
          <a:ext cx="9433046" cy="4320480"/>
        </p:xfrm>
        <a:graphic>
          <a:graphicData uri="http://schemas.openxmlformats.org/drawingml/2006/table">
            <a:tbl>
              <a:tblPr/>
              <a:tblGrid>
                <a:gridCol w="887516"/>
                <a:gridCol w="1220790"/>
                <a:gridCol w="1220790"/>
                <a:gridCol w="1220790"/>
                <a:gridCol w="1220790"/>
                <a:gridCol w="1220790"/>
                <a:gridCol w="1220790"/>
                <a:gridCol w="1220790"/>
              </a:tblGrid>
              <a:tr h="540060">
                <a:tc gridSpan="8">
                  <a:txBody>
                    <a:bodyPr/>
                    <a:lstStyle/>
                    <a:p>
                      <a:pPr marL="38100" marR="38100" algn="ctr">
                        <a:lnSpc>
                          <a:spcPts val="1600"/>
                        </a:lnSpc>
                        <a:spcAft>
                          <a:spcPts val="0"/>
                        </a:spcAft>
                      </a:pPr>
                      <a:endParaRPr lang="en-US" altLang="zh-TW" sz="1800" b="1" kern="0" dirty="0" smtClean="0">
                        <a:solidFill>
                          <a:srgbClr val="000000"/>
                        </a:solidFill>
                        <a:effectLst/>
                        <a:latin typeface="+mn-ea"/>
                        <a:ea typeface="+mn-ea"/>
                        <a:cs typeface="MingLiU"/>
                      </a:endParaRPr>
                    </a:p>
                    <a:p>
                      <a:pPr marL="38100" marR="38100" algn="ctr">
                        <a:lnSpc>
                          <a:spcPts val="1600"/>
                        </a:lnSpc>
                        <a:spcAft>
                          <a:spcPts val="0"/>
                        </a:spcAft>
                      </a:pPr>
                      <a:r>
                        <a:rPr lang="zh-TW" sz="1800" b="1" kern="0" dirty="0" smtClean="0">
                          <a:solidFill>
                            <a:srgbClr val="000000"/>
                          </a:solidFill>
                          <a:effectLst/>
                          <a:latin typeface="+mn-ea"/>
                          <a:ea typeface="+mn-ea"/>
                          <a:cs typeface="MingLiU"/>
                        </a:rPr>
                        <a:t>常態</a:t>
                      </a:r>
                      <a:r>
                        <a:rPr lang="zh-TW" sz="1800" b="1" kern="0" dirty="0">
                          <a:solidFill>
                            <a:srgbClr val="000000"/>
                          </a:solidFill>
                          <a:effectLst/>
                          <a:latin typeface="+mn-ea"/>
                          <a:ea typeface="+mn-ea"/>
                          <a:cs typeface="MingLiU"/>
                        </a:rPr>
                        <a:t>檢定</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40060">
                <a:tc>
                  <a:txBody>
                    <a:bodyPr/>
                    <a:lstStyle/>
                    <a:p>
                      <a:pPr>
                        <a:spcAft>
                          <a:spcPts val="0"/>
                        </a:spcAft>
                      </a:pPr>
                      <a:r>
                        <a:rPr lang="en-US" sz="1800" kern="0">
                          <a:solidFill>
                            <a:srgbClr val="000000"/>
                          </a:solidFill>
                          <a:effectLst/>
                          <a:latin typeface="+mn-ea"/>
                          <a:ea typeface="+mn-ea"/>
                          <a:cs typeface="MingLiU"/>
                        </a:rPr>
                        <a:t> </a:t>
                      </a:r>
                      <a:endParaRPr lang="zh-TW" sz="1800" kern="10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8100" marR="38100">
                        <a:lnSpc>
                          <a:spcPts val="1600"/>
                        </a:lnSpc>
                        <a:spcAft>
                          <a:spcPts val="0"/>
                        </a:spcAft>
                      </a:pPr>
                      <a:endParaRPr lang="en-US" altLang="zh-TW" sz="1800" kern="0" dirty="0" smtClean="0">
                        <a:solidFill>
                          <a:srgbClr val="000000"/>
                        </a:solidFill>
                        <a:effectLst/>
                        <a:latin typeface="+mn-ea"/>
                        <a:ea typeface="+mn-ea"/>
                        <a:cs typeface="MingLiU"/>
                      </a:endParaRPr>
                    </a:p>
                    <a:p>
                      <a:pPr marL="38100" marR="38100">
                        <a:lnSpc>
                          <a:spcPts val="1600"/>
                        </a:lnSpc>
                        <a:spcAft>
                          <a:spcPts val="0"/>
                        </a:spcAft>
                      </a:pPr>
                      <a:r>
                        <a:rPr lang="zh-TW" sz="1800" kern="0" dirty="0" smtClean="0">
                          <a:solidFill>
                            <a:srgbClr val="000000"/>
                          </a:solidFill>
                          <a:effectLst/>
                          <a:latin typeface="+mn-ea"/>
                          <a:ea typeface="+mn-ea"/>
                          <a:cs typeface="MingLiU"/>
                        </a:rPr>
                        <a:t>方法</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38100" marR="38100" algn="ctr">
                        <a:lnSpc>
                          <a:spcPts val="1600"/>
                        </a:lnSpc>
                        <a:spcAft>
                          <a:spcPts val="0"/>
                        </a:spcAft>
                      </a:pPr>
                      <a:endParaRPr lang="en-US" sz="1800" kern="0" dirty="0" smtClean="0">
                        <a:solidFill>
                          <a:srgbClr val="000000"/>
                        </a:solidFill>
                        <a:effectLst/>
                        <a:latin typeface="+mn-ea"/>
                        <a:ea typeface="+mn-ea"/>
                        <a:cs typeface="MingLiU"/>
                      </a:endParaRPr>
                    </a:p>
                    <a:p>
                      <a:pPr marL="38100" marR="38100" algn="ctr">
                        <a:lnSpc>
                          <a:spcPts val="1600"/>
                        </a:lnSpc>
                        <a:spcAft>
                          <a:spcPts val="0"/>
                        </a:spcAft>
                      </a:pPr>
                      <a:r>
                        <a:rPr lang="en-US" sz="1800" kern="0" dirty="0" smtClean="0">
                          <a:solidFill>
                            <a:srgbClr val="000000"/>
                          </a:solidFill>
                          <a:effectLst/>
                          <a:latin typeface="+mn-ea"/>
                          <a:ea typeface="+mn-ea"/>
                          <a:cs typeface="MingLiU"/>
                        </a:rPr>
                        <a:t>Kolmogorov-Smirnov</a:t>
                      </a:r>
                      <a:r>
                        <a:rPr lang="zh-TW" sz="1800" kern="0" dirty="0">
                          <a:solidFill>
                            <a:srgbClr val="000000"/>
                          </a:solidFill>
                          <a:effectLst/>
                          <a:latin typeface="+mn-ea"/>
                          <a:ea typeface="+mn-ea"/>
                          <a:cs typeface="MingLiU"/>
                        </a:rPr>
                        <a:t>檢定</a:t>
                      </a:r>
                      <a:r>
                        <a:rPr lang="en-US" sz="1800" kern="0" baseline="30000" dirty="0">
                          <a:solidFill>
                            <a:srgbClr val="000000"/>
                          </a:solidFill>
                          <a:effectLst/>
                          <a:latin typeface="+mn-ea"/>
                          <a:ea typeface="+mn-ea"/>
                          <a:cs typeface="MingLiU"/>
                        </a:rPr>
                        <a:t>a</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marL="38100" marR="38100" algn="ctr">
                        <a:lnSpc>
                          <a:spcPts val="1600"/>
                        </a:lnSpc>
                        <a:spcAft>
                          <a:spcPts val="0"/>
                        </a:spcAft>
                      </a:pPr>
                      <a:endParaRPr lang="en-US" sz="1800" kern="0" dirty="0" smtClean="0">
                        <a:solidFill>
                          <a:srgbClr val="000000"/>
                        </a:solidFill>
                        <a:effectLst/>
                        <a:latin typeface="+mn-ea"/>
                        <a:ea typeface="+mn-ea"/>
                        <a:cs typeface="MingLiU"/>
                      </a:endParaRPr>
                    </a:p>
                    <a:p>
                      <a:pPr marL="38100" marR="38100" algn="ctr">
                        <a:lnSpc>
                          <a:spcPts val="1600"/>
                        </a:lnSpc>
                        <a:spcAft>
                          <a:spcPts val="0"/>
                        </a:spcAft>
                      </a:pPr>
                      <a:r>
                        <a:rPr lang="en-US" sz="1800" kern="0" dirty="0" smtClean="0">
                          <a:solidFill>
                            <a:srgbClr val="000000"/>
                          </a:solidFill>
                          <a:effectLst/>
                          <a:latin typeface="+mn-ea"/>
                          <a:ea typeface="+mn-ea"/>
                          <a:cs typeface="MingLiU"/>
                        </a:rPr>
                        <a:t>Shapiro-</a:t>
                      </a:r>
                      <a:r>
                        <a:rPr lang="en-US" sz="1800" kern="0" dirty="0" err="1" smtClean="0">
                          <a:solidFill>
                            <a:srgbClr val="000000"/>
                          </a:solidFill>
                          <a:effectLst/>
                          <a:latin typeface="+mn-ea"/>
                          <a:ea typeface="+mn-ea"/>
                          <a:cs typeface="MingLiU"/>
                        </a:rPr>
                        <a:t>Wilk</a:t>
                      </a:r>
                      <a:r>
                        <a:rPr lang="en-US" sz="1800" kern="0" dirty="0" smtClean="0">
                          <a:solidFill>
                            <a:srgbClr val="000000"/>
                          </a:solidFill>
                          <a:effectLst/>
                          <a:latin typeface="+mn-ea"/>
                          <a:ea typeface="+mn-ea"/>
                          <a:cs typeface="MingLiU"/>
                        </a:rPr>
                        <a:t> </a:t>
                      </a:r>
                      <a:r>
                        <a:rPr lang="zh-TW" sz="1800" kern="0" dirty="0">
                          <a:solidFill>
                            <a:srgbClr val="000000"/>
                          </a:solidFill>
                          <a:effectLst/>
                          <a:latin typeface="+mn-ea"/>
                          <a:ea typeface="+mn-ea"/>
                          <a:cs typeface="MingLiU"/>
                        </a:rPr>
                        <a:t>常態性檢定</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540060">
                <a:tc>
                  <a:txBody>
                    <a:bodyPr/>
                    <a:lstStyle/>
                    <a:p>
                      <a:pPr>
                        <a:spcAft>
                          <a:spcPts val="0"/>
                        </a:spcAft>
                      </a:pPr>
                      <a:r>
                        <a:rPr lang="en-US" sz="1800" kern="0">
                          <a:solidFill>
                            <a:srgbClr val="000000"/>
                          </a:solidFill>
                          <a:effectLst/>
                          <a:latin typeface="+mn-ea"/>
                          <a:ea typeface="+mn-ea"/>
                          <a:cs typeface="MingLiU"/>
                        </a:rPr>
                        <a:t> </a:t>
                      </a:r>
                      <a:endParaRPr lang="zh-TW" sz="1800" kern="10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marL="38100" marR="38100" algn="ctr">
                        <a:lnSpc>
                          <a:spcPts val="1600"/>
                        </a:lnSpc>
                        <a:spcAft>
                          <a:spcPts val="0"/>
                        </a:spcAft>
                      </a:pPr>
                      <a:endParaRPr lang="en-US" altLang="zh-TW" sz="1800" kern="0" dirty="0" smtClean="0">
                        <a:solidFill>
                          <a:srgbClr val="000000"/>
                        </a:solidFill>
                        <a:effectLst/>
                        <a:latin typeface="+mn-ea"/>
                        <a:ea typeface="+mn-ea"/>
                        <a:cs typeface="MingLiU"/>
                      </a:endParaRPr>
                    </a:p>
                    <a:p>
                      <a:pPr marL="38100" marR="38100" algn="ctr">
                        <a:lnSpc>
                          <a:spcPts val="1600"/>
                        </a:lnSpc>
                        <a:spcAft>
                          <a:spcPts val="0"/>
                        </a:spcAft>
                      </a:pPr>
                      <a:r>
                        <a:rPr lang="zh-TW" sz="1800" kern="0" dirty="0" smtClean="0">
                          <a:solidFill>
                            <a:srgbClr val="000000"/>
                          </a:solidFill>
                          <a:effectLst/>
                          <a:latin typeface="+mn-ea"/>
                          <a:ea typeface="+mn-ea"/>
                          <a:cs typeface="MingLiU"/>
                        </a:rPr>
                        <a:t>統計</a:t>
                      </a:r>
                      <a:r>
                        <a:rPr lang="zh-TW" sz="1800" kern="0" dirty="0">
                          <a:solidFill>
                            <a:srgbClr val="000000"/>
                          </a:solidFill>
                          <a:effectLst/>
                          <a:latin typeface="+mn-ea"/>
                          <a:ea typeface="+mn-ea"/>
                          <a:cs typeface="MingLiU"/>
                        </a:rPr>
                        <a:t>量</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altLang="zh-TW" sz="1800" kern="0" dirty="0" smtClean="0">
                        <a:solidFill>
                          <a:srgbClr val="000000"/>
                        </a:solidFill>
                        <a:effectLst/>
                        <a:latin typeface="+mn-ea"/>
                        <a:ea typeface="+mn-ea"/>
                        <a:cs typeface="MingLiU"/>
                      </a:endParaRPr>
                    </a:p>
                    <a:p>
                      <a:pPr marL="38100" marR="38100" algn="ctr">
                        <a:lnSpc>
                          <a:spcPts val="1600"/>
                        </a:lnSpc>
                        <a:spcAft>
                          <a:spcPts val="0"/>
                        </a:spcAft>
                      </a:pPr>
                      <a:r>
                        <a:rPr lang="zh-TW" sz="1800" kern="0" dirty="0" smtClean="0">
                          <a:solidFill>
                            <a:srgbClr val="000000"/>
                          </a:solidFill>
                          <a:effectLst/>
                          <a:latin typeface="+mn-ea"/>
                          <a:ea typeface="+mn-ea"/>
                          <a:cs typeface="MingLiU"/>
                        </a:rPr>
                        <a:t>自由</a:t>
                      </a:r>
                      <a:r>
                        <a:rPr lang="zh-TW" sz="1800" kern="0" dirty="0">
                          <a:solidFill>
                            <a:srgbClr val="000000"/>
                          </a:solidFill>
                          <a:effectLst/>
                          <a:latin typeface="+mn-ea"/>
                          <a:ea typeface="+mn-ea"/>
                          <a:cs typeface="MingLiU"/>
                        </a:rPr>
                        <a:t>度</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altLang="zh-TW" sz="1800" kern="0" dirty="0" smtClean="0">
                        <a:solidFill>
                          <a:srgbClr val="000000"/>
                        </a:solidFill>
                        <a:effectLst/>
                        <a:latin typeface="+mn-ea"/>
                        <a:ea typeface="+mn-ea"/>
                        <a:cs typeface="MingLiU"/>
                      </a:endParaRPr>
                    </a:p>
                    <a:p>
                      <a:pPr marL="38100" marR="38100" algn="ctr">
                        <a:lnSpc>
                          <a:spcPts val="1600"/>
                        </a:lnSpc>
                        <a:spcAft>
                          <a:spcPts val="0"/>
                        </a:spcAft>
                      </a:pPr>
                      <a:r>
                        <a:rPr lang="zh-TW" sz="1800" kern="0" dirty="0" smtClean="0">
                          <a:solidFill>
                            <a:srgbClr val="000000"/>
                          </a:solidFill>
                          <a:effectLst/>
                          <a:latin typeface="+mn-ea"/>
                          <a:ea typeface="+mn-ea"/>
                          <a:cs typeface="MingLiU"/>
                        </a:rPr>
                        <a:t>顯著</a:t>
                      </a:r>
                      <a:r>
                        <a:rPr lang="zh-TW" sz="1800" kern="0" dirty="0">
                          <a:solidFill>
                            <a:srgbClr val="000000"/>
                          </a:solidFill>
                          <a:effectLst/>
                          <a:latin typeface="+mn-ea"/>
                          <a:ea typeface="+mn-ea"/>
                          <a:cs typeface="MingLiU"/>
                        </a:rPr>
                        <a:t>性</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altLang="zh-TW" sz="1800" kern="0" dirty="0" smtClean="0">
                        <a:solidFill>
                          <a:srgbClr val="000000"/>
                        </a:solidFill>
                        <a:effectLst/>
                        <a:latin typeface="+mn-ea"/>
                        <a:ea typeface="+mn-ea"/>
                        <a:cs typeface="MingLiU"/>
                      </a:endParaRPr>
                    </a:p>
                    <a:p>
                      <a:pPr marL="38100" marR="38100" algn="ctr">
                        <a:lnSpc>
                          <a:spcPts val="1600"/>
                        </a:lnSpc>
                        <a:spcAft>
                          <a:spcPts val="0"/>
                        </a:spcAft>
                      </a:pPr>
                      <a:r>
                        <a:rPr lang="zh-TW" sz="1800" kern="0" dirty="0" smtClean="0">
                          <a:solidFill>
                            <a:srgbClr val="000000"/>
                          </a:solidFill>
                          <a:effectLst/>
                          <a:latin typeface="+mn-ea"/>
                          <a:ea typeface="+mn-ea"/>
                          <a:cs typeface="MingLiU"/>
                        </a:rPr>
                        <a:t>統計</a:t>
                      </a:r>
                      <a:r>
                        <a:rPr lang="zh-TW" sz="1800" kern="0" dirty="0">
                          <a:solidFill>
                            <a:srgbClr val="000000"/>
                          </a:solidFill>
                          <a:effectLst/>
                          <a:latin typeface="+mn-ea"/>
                          <a:ea typeface="+mn-ea"/>
                          <a:cs typeface="MingLiU"/>
                        </a:rPr>
                        <a:t>量</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altLang="zh-TW" sz="1800" kern="0" dirty="0" smtClean="0">
                        <a:solidFill>
                          <a:srgbClr val="000000"/>
                        </a:solidFill>
                        <a:effectLst/>
                        <a:latin typeface="+mn-ea"/>
                        <a:ea typeface="+mn-ea"/>
                        <a:cs typeface="MingLiU"/>
                      </a:endParaRPr>
                    </a:p>
                    <a:p>
                      <a:pPr marL="38100" marR="38100" algn="ctr">
                        <a:lnSpc>
                          <a:spcPts val="1600"/>
                        </a:lnSpc>
                        <a:spcAft>
                          <a:spcPts val="0"/>
                        </a:spcAft>
                      </a:pPr>
                      <a:r>
                        <a:rPr lang="zh-TW" sz="1800" kern="0" dirty="0" smtClean="0">
                          <a:solidFill>
                            <a:srgbClr val="000000"/>
                          </a:solidFill>
                          <a:effectLst/>
                          <a:latin typeface="+mn-ea"/>
                          <a:ea typeface="+mn-ea"/>
                          <a:cs typeface="MingLiU"/>
                        </a:rPr>
                        <a:t>自由</a:t>
                      </a:r>
                      <a:r>
                        <a:rPr lang="zh-TW" sz="1800" kern="0" dirty="0">
                          <a:solidFill>
                            <a:srgbClr val="000000"/>
                          </a:solidFill>
                          <a:effectLst/>
                          <a:latin typeface="+mn-ea"/>
                          <a:ea typeface="+mn-ea"/>
                          <a:cs typeface="MingLiU"/>
                        </a:rPr>
                        <a:t>度</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altLang="zh-TW" sz="1800" kern="0" dirty="0" smtClean="0">
                        <a:solidFill>
                          <a:srgbClr val="000000"/>
                        </a:solidFill>
                        <a:effectLst/>
                        <a:latin typeface="+mn-ea"/>
                        <a:ea typeface="+mn-ea"/>
                        <a:cs typeface="MingLiU"/>
                      </a:endParaRPr>
                    </a:p>
                    <a:p>
                      <a:pPr marL="38100" marR="38100" algn="ctr">
                        <a:lnSpc>
                          <a:spcPts val="1600"/>
                        </a:lnSpc>
                        <a:spcAft>
                          <a:spcPts val="0"/>
                        </a:spcAft>
                      </a:pPr>
                      <a:r>
                        <a:rPr lang="zh-TW" sz="1800" kern="0" dirty="0" smtClean="0">
                          <a:solidFill>
                            <a:srgbClr val="000000"/>
                          </a:solidFill>
                          <a:effectLst/>
                          <a:latin typeface="+mn-ea"/>
                          <a:ea typeface="+mn-ea"/>
                          <a:cs typeface="MingLiU"/>
                        </a:rPr>
                        <a:t>顯著</a:t>
                      </a:r>
                      <a:r>
                        <a:rPr lang="zh-TW" sz="1800" kern="0" dirty="0">
                          <a:solidFill>
                            <a:srgbClr val="000000"/>
                          </a:solidFill>
                          <a:effectLst/>
                          <a:latin typeface="+mn-ea"/>
                          <a:ea typeface="+mn-ea"/>
                          <a:cs typeface="MingLiU"/>
                        </a:rPr>
                        <a:t>性</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60">
                <a:tc rowSpan="3">
                  <a:txBody>
                    <a:bodyPr/>
                    <a:lstStyle/>
                    <a:p>
                      <a:pPr marL="38100" marR="38100">
                        <a:lnSpc>
                          <a:spcPts val="1600"/>
                        </a:lnSpc>
                        <a:spcAft>
                          <a:spcPts val="0"/>
                        </a:spcAft>
                      </a:pPr>
                      <a:endParaRPr lang="en-US" altLang="zh-TW" sz="1800" kern="0" dirty="0" smtClean="0">
                        <a:solidFill>
                          <a:srgbClr val="000000"/>
                        </a:solidFill>
                        <a:effectLst/>
                        <a:latin typeface="+mn-ea"/>
                        <a:ea typeface="+mn-ea"/>
                        <a:cs typeface="MingLiU"/>
                      </a:endParaRPr>
                    </a:p>
                    <a:p>
                      <a:pPr marL="38100" marR="38100">
                        <a:lnSpc>
                          <a:spcPts val="1600"/>
                        </a:lnSpc>
                        <a:spcAft>
                          <a:spcPts val="0"/>
                        </a:spcAft>
                      </a:pPr>
                      <a:r>
                        <a:rPr lang="zh-TW" sz="1800" kern="0" dirty="0" smtClean="0">
                          <a:solidFill>
                            <a:srgbClr val="000000"/>
                          </a:solidFill>
                          <a:effectLst/>
                          <a:latin typeface="+mn-ea"/>
                          <a:ea typeface="+mn-ea"/>
                          <a:cs typeface="MingLiU"/>
                        </a:rPr>
                        <a:t>成績</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r>
                        <a:rPr lang="en-US" sz="1800" kern="0">
                          <a:solidFill>
                            <a:srgbClr val="000000"/>
                          </a:solidFill>
                          <a:effectLst/>
                          <a:latin typeface="+mn-ea"/>
                          <a:ea typeface="+mn-ea"/>
                          <a:cs typeface="MingLiU"/>
                        </a:rPr>
                        <a:t>1.00</a:t>
                      </a:r>
                      <a:endParaRPr lang="zh-TW" sz="1800" kern="10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a:t>
                      </a:r>
                      <a:r>
                        <a:rPr lang="en-US" sz="1800" kern="0" dirty="0">
                          <a:solidFill>
                            <a:srgbClr val="000000"/>
                          </a:solidFill>
                          <a:effectLst/>
                          <a:latin typeface="+mn-ea"/>
                          <a:ea typeface="+mn-ea"/>
                          <a:cs typeface="MingLiU"/>
                        </a:rPr>
                        <a:t>122</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6</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a:t>
                      </a:r>
                      <a:r>
                        <a:rPr lang="en-US" sz="1800" kern="0" dirty="0">
                          <a:solidFill>
                            <a:srgbClr val="000000"/>
                          </a:solidFill>
                          <a:effectLst/>
                          <a:latin typeface="+mn-ea"/>
                          <a:ea typeface="+mn-ea"/>
                          <a:cs typeface="MingLiU"/>
                        </a:rPr>
                        <a:t>200</a:t>
                      </a:r>
                      <a:r>
                        <a:rPr lang="en-US" sz="1800" kern="0" baseline="30000" dirty="0">
                          <a:solidFill>
                            <a:srgbClr val="000000"/>
                          </a:solidFill>
                          <a:effectLst/>
                          <a:latin typeface="+mn-ea"/>
                          <a:ea typeface="+mn-ea"/>
                          <a:cs typeface="MingLiU"/>
                        </a:rPr>
                        <a:t>*</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a:t>
                      </a:r>
                      <a:r>
                        <a:rPr lang="en-US" sz="1800" kern="0" dirty="0">
                          <a:solidFill>
                            <a:srgbClr val="000000"/>
                          </a:solidFill>
                          <a:effectLst/>
                          <a:latin typeface="+mn-ea"/>
                          <a:ea typeface="+mn-ea"/>
                          <a:cs typeface="MingLiU"/>
                        </a:rPr>
                        <a:t>982</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6</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a:t>
                      </a:r>
                      <a:r>
                        <a:rPr lang="en-US" sz="1800" kern="0" dirty="0">
                          <a:solidFill>
                            <a:srgbClr val="000000"/>
                          </a:solidFill>
                          <a:effectLst/>
                          <a:latin typeface="+mn-ea"/>
                          <a:ea typeface="+mn-ea"/>
                          <a:cs typeface="MingLiU"/>
                        </a:rPr>
                        <a:t>961</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60">
                <a:tc vMerge="1">
                  <a:txBody>
                    <a:bodyPr/>
                    <a:lstStyle/>
                    <a:p>
                      <a:endParaRPr lang="zh-TW" altLang="en-US"/>
                    </a:p>
                  </a:txBody>
                  <a:tcPr/>
                </a:tc>
                <a:tc>
                  <a:txBody>
                    <a:bodyPr/>
                    <a:lstStyle/>
                    <a:p>
                      <a:pPr marL="38100" marR="38100">
                        <a:lnSpc>
                          <a:spcPts val="1600"/>
                        </a:lnSpc>
                        <a:spcAft>
                          <a:spcPts val="0"/>
                        </a:spcAft>
                      </a:pPr>
                      <a:r>
                        <a:rPr lang="en-US" sz="1800" kern="0">
                          <a:solidFill>
                            <a:srgbClr val="000000"/>
                          </a:solidFill>
                          <a:effectLst/>
                          <a:latin typeface="+mn-ea"/>
                          <a:ea typeface="+mn-ea"/>
                          <a:cs typeface="MingLiU"/>
                        </a:rPr>
                        <a:t>2.00</a:t>
                      </a:r>
                      <a:endParaRPr lang="zh-TW" sz="1800" kern="10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a:t>
                      </a:r>
                      <a:r>
                        <a:rPr lang="en-US" sz="1800" kern="0" dirty="0">
                          <a:solidFill>
                            <a:srgbClr val="000000"/>
                          </a:solidFill>
                          <a:effectLst/>
                          <a:latin typeface="+mn-ea"/>
                          <a:ea typeface="+mn-ea"/>
                          <a:cs typeface="MingLiU"/>
                        </a:rPr>
                        <a:t>167</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6</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a:t>
                      </a:r>
                      <a:r>
                        <a:rPr lang="en-US" sz="1800" kern="0" dirty="0">
                          <a:solidFill>
                            <a:srgbClr val="000000"/>
                          </a:solidFill>
                          <a:effectLst/>
                          <a:latin typeface="+mn-ea"/>
                          <a:ea typeface="+mn-ea"/>
                          <a:cs typeface="MingLiU"/>
                        </a:rPr>
                        <a:t>200</a:t>
                      </a:r>
                      <a:r>
                        <a:rPr lang="en-US" sz="1800" kern="0" baseline="30000" dirty="0">
                          <a:solidFill>
                            <a:srgbClr val="000000"/>
                          </a:solidFill>
                          <a:effectLst/>
                          <a:latin typeface="+mn-ea"/>
                          <a:ea typeface="+mn-ea"/>
                          <a:cs typeface="MingLiU"/>
                        </a:rPr>
                        <a:t>*</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a:t>
                      </a:r>
                      <a:r>
                        <a:rPr lang="en-US" sz="1800" kern="0" dirty="0">
                          <a:solidFill>
                            <a:srgbClr val="000000"/>
                          </a:solidFill>
                          <a:effectLst/>
                          <a:latin typeface="+mn-ea"/>
                          <a:ea typeface="+mn-ea"/>
                          <a:cs typeface="MingLiU"/>
                        </a:rPr>
                        <a:t>982</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6</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a:t>
                      </a:r>
                      <a:r>
                        <a:rPr lang="en-US" sz="1800" kern="0" dirty="0">
                          <a:solidFill>
                            <a:srgbClr val="000000"/>
                          </a:solidFill>
                          <a:effectLst/>
                          <a:latin typeface="+mn-ea"/>
                          <a:ea typeface="+mn-ea"/>
                          <a:cs typeface="MingLiU"/>
                        </a:rPr>
                        <a:t>960</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60">
                <a:tc vMerge="1">
                  <a:txBody>
                    <a:bodyPr/>
                    <a:lstStyle/>
                    <a:p>
                      <a:endParaRPr lang="zh-TW" altLang="en-US"/>
                    </a:p>
                  </a:txBody>
                  <a:tcPr/>
                </a:tc>
                <a:tc>
                  <a:txBody>
                    <a:bodyPr/>
                    <a:lstStyle/>
                    <a:p>
                      <a:pPr marL="38100" marR="38100">
                        <a:lnSpc>
                          <a:spcPts val="1600"/>
                        </a:lnSpc>
                        <a:spcAft>
                          <a:spcPts val="0"/>
                        </a:spcAft>
                      </a:pPr>
                      <a:r>
                        <a:rPr lang="en-US" sz="1800" kern="0">
                          <a:solidFill>
                            <a:srgbClr val="000000"/>
                          </a:solidFill>
                          <a:effectLst/>
                          <a:latin typeface="+mn-ea"/>
                          <a:ea typeface="+mn-ea"/>
                          <a:cs typeface="MingLiU"/>
                        </a:rPr>
                        <a:t>3.00</a:t>
                      </a:r>
                      <a:endParaRPr lang="zh-TW" sz="1800" kern="10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a:t>
                      </a:r>
                      <a:r>
                        <a:rPr lang="en-US" sz="1800" kern="0" dirty="0">
                          <a:solidFill>
                            <a:srgbClr val="000000"/>
                          </a:solidFill>
                          <a:effectLst/>
                          <a:latin typeface="+mn-ea"/>
                          <a:ea typeface="+mn-ea"/>
                          <a:cs typeface="MingLiU"/>
                        </a:rPr>
                        <a:t>241</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6</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a:t>
                      </a:r>
                      <a:r>
                        <a:rPr lang="en-US" sz="1800" kern="0" dirty="0">
                          <a:solidFill>
                            <a:srgbClr val="000000"/>
                          </a:solidFill>
                          <a:effectLst/>
                          <a:latin typeface="+mn-ea"/>
                          <a:ea typeface="+mn-ea"/>
                          <a:cs typeface="MingLiU"/>
                        </a:rPr>
                        <a:t>200</a:t>
                      </a:r>
                      <a:r>
                        <a:rPr lang="en-US" sz="1800" kern="0" baseline="30000" dirty="0">
                          <a:solidFill>
                            <a:srgbClr val="000000"/>
                          </a:solidFill>
                          <a:effectLst/>
                          <a:latin typeface="+mn-ea"/>
                          <a:ea typeface="+mn-ea"/>
                          <a:cs typeface="MingLiU"/>
                        </a:rPr>
                        <a:t>*</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a:t>
                      </a:r>
                      <a:r>
                        <a:rPr lang="en-US" sz="1800" kern="0" dirty="0">
                          <a:solidFill>
                            <a:srgbClr val="000000"/>
                          </a:solidFill>
                          <a:effectLst/>
                          <a:latin typeface="+mn-ea"/>
                          <a:ea typeface="+mn-ea"/>
                          <a:cs typeface="MingLiU"/>
                        </a:rPr>
                        <a:t>913</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6</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n-ea"/>
                        <a:ea typeface="+mn-ea"/>
                        <a:cs typeface="MingLiU"/>
                      </a:endParaRPr>
                    </a:p>
                    <a:p>
                      <a:pPr marL="38100" marR="38100" algn="r">
                        <a:lnSpc>
                          <a:spcPts val="1600"/>
                        </a:lnSpc>
                        <a:spcAft>
                          <a:spcPts val="0"/>
                        </a:spcAft>
                      </a:pPr>
                      <a:r>
                        <a:rPr lang="en-US" sz="1800" kern="0" dirty="0" smtClean="0">
                          <a:solidFill>
                            <a:srgbClr val="000000"/>
                          </a:solidFill>
                          <a:effectLst/>
                          <a:latin typeface="+mn-ea"/>
                          <a:ea typeface="+mn-ea"/>
                          <a:cs typeface="MingLiU"/>
                        </a:rPr>
                        <a:t>.</a:t>
                      </a:r>
                      <a:r>
                        <a:rPr lang="en-US" sz="1800" kern="0" dirty="0">
                          <a:solidFill>
                            <a:srgbClr val="000000"/>
                          </a:solidFill>
                          <a:effectLst/>
                          <a:latin typeface="+mn-ea"/>
                          <a:ea typeface="+mn-ea"/>
                          <a:cs typeface="MingLiU"/>
                        </a:rPr>
                        <a:t>456</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60">
                <a:tc gridSpan="8">
                  <a:txBody>
                    <a:bodyPr/>
                    <a:lstStyle/>
                    <a:p>
                      <a:pPr marL="38100" marR="38100">
                        <a:lnSpc>
                          <a:spcPts val="1600"/>
                        </a:lnSpc>
                        <a:spcAft>
                          <a:spcPts val="0"/>
                        </a:spcAft>
                      </a:pPr>
                      <a:endParaRPr lang="en-US" sz="1800" kern="0" dirty="0" smtClean="0">
                        <a:solidFill>
                          <a:srgbClr val="000000"/>
                        </a:solidFill>
                        <a:effectLst/>
                        <a:latin typeface="+mn-ea"/>
                        <a:ea typeface="+mn-ea"/>
                        <a:cs typeface="MingLiU"/>
                      </a:endParaRPr>
                    </a:p>
                    <a:p>
                      <a:pPr marL="38100" marR="38100">
                        <a:lnSpc>
                          <a:spcPts val="1600"/>
                        </a:lnSpc>
                        <a:spcAft>
                          <a:spcPts val="0"/>
                        </a:spcAft>
                      </a:pPr>
                      <a:r>
                        <a:rPr lang="en-US" sz="1800" kern="0" dirty="0" smtClean="0">
                          <a:solidFill>
                            <a:srgbClr val="000000"/>
                          </a:solidFill>
                          <a:effectLst/>
                          <a:latin typeface="+mn-ea"/>
                          <a:ea typeface="+mn-ea"/>
                          <a:cs typeface="MingLiU"/>
                        </a:rPr>
                        <a:t>*. </a:t>
                      </a:r>
                      <a:r>
                        <a:rPr lang="zh-TW" sz="1800" kern="0" dirty="0">
                          <a:solidFill>
                            <a:srgbClr val="000000"/>
                          </a:solidFill>
                          <a:effectLst/>
                          <a:latin typeface="+mn-ea"/>
                          <a:ea typeface="+mn-ea"/>
                          <a:cs typeface="MingLiU"/>
                        </a:rPr>
                        <a:t>此為真顯著性的下限。</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40060">
                <a:tc gridSpan="8">
                  <a:txBody>
                    <a:bodyPr/>
                    <a:lstStyle/>
                    <a:p>
                      <a:pPr marL="38100" marR="38100">
                        <a:lnSpc>
                          <a:spcPts val="1600"/>
                        </a:lnSpc>
                        <a:spcAft>
                          <a:spcPts val="0"/>
                        </a:spcAft>
                      </a:pPr>
                      <a:endParaRPr lang="en-US" sz="1800" kern="0" dirty="0" smtClean="0">
                        <a:solidFill>
                          <a:srgbClr val="000000"/>
                        </a:solidFill>
                        <a:effectLst/>
                        <a:latin typeface="+mn-ea"/>
                        <a:ea typeface="+mn-ea"/>
                        <a:cs typeface="MingLiU"/>
                      </a:endParaRPr>
                    </a:p>
                    <a:p>
                      <a:pPr marL="38100" marR="38100">
                        <a:lnSpc>
                          <a:spcPts val="1600"/>
                        </a:lnSpc>
                        <a:spcAft>
                          <a:spcPts val="0"/>
                        </a:spcAft>
                      </a:pPr>
                      <a:r>
                        <a:rPr lang="en-US" sz="1800" kern="0" dirty="0" smtClean="0">
                          <a:solidFill>
                            <a:srgbClr val="000000"/>
                          </a:solidFill>
                          <a:effectLst/>
                          <a:latin typeface="+mn-ea"/>
                          <a:ea typeface="+mn-ea"/>
                          <a:cs typeface="MingLiU"/>
                        </a:rPr>
                        <a:t>a</a:t>
                      </a:r>
                      <a:r>
                        <a:rPr lang="en-US" sz="1800" kern="0" dirty="0">
                          <a:solidFill>
                            <a:srgbClr val="000000"/>
                          </a:solidFill>
                          <a:effectLst/>
                          <a:latin typeface="+mn-ea"/>
                          <a:ea typeface="+mn-ea"/>
                          <a:cs typeface="MingLiU"/>
                        </a:rPr>
                        <a:t>. </a:t>
                      </a:r>
                      <a:r>
                        <a:rPr lang="en-US" sz="1800" kern="0" dirty="0" err="1">
                          <a:solidFill>
                            <a:srgbClr val="000000"/>
                          </a:solidFill>
                          <a:effectLst/>
                          <a:latin typeface="+mn-ea"/>
                          <a:ea typeface="+mn-ea"/>
                          <a:cs typeface="MingLiU"/>
                        </a:rPr>
                        <a:t>Lilliefors</a:t>
                      </a:r>
                      <a:r>
                        <a:rPr lang="en-US" sz="1800" kern="0" dirty="0">
                          <a:solidFill>
                            <a:srgbClr val="000000"/>
                          </a:solidFill>
                          <a:effectLst/>
                          <a:latin typeface="+mn-ea"/>
                          <a:ea typeface="+mn-ea"/>
                          <a:cs typeface="MingLiU"/>
                        </a:rPr>
                        <a:t> </a:t>
                      </a:r>
                      <a:r>
                        <a:rPr lang="zh-TW" sz="1800" kern="0" dirty="0">
                          <a:solidFill>
                            <a:srgbClr val="000000"/>
                          </a:solidFill>
                          <a:effectLst/>
                          <a:latin typeface="+mn-ea"/>
                          <a:ea typeface="+mn-ea"/>
                          <a:cs typeface="MingLiU"/>
                        </a:rPr>
                        <a:t>顯著性校正</a:t>
                      </a:r>
                      <a:endParaRPr lang="zh-TW" sz="1800" kern="100" dirty="0">
                        <a:effectLst/>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9" name="矩形 8"/>
          <p:cNvSpPr/>
          <p:nvPr/>
        </p:nvSpPr>
        <p:spPr>
          <a:xfrm>
            <a:off x="4176216" y="1628800"/>
            <a:ext cx="1656184"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096096" y="4869160"/>
            <a:ext cx="6696744" cy="11521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Kolmogorov-Smirnov</a:t>
            </a:r>
            <a:r>
              <a:rPr lang="zh-TW" altLang="en-US" sz="2400" dirty="0"/>
              <a:t>用來檢定樣本</a:t>
            </a:r>
            <a:r>
              <a:rPr lang="zh-TW" altLang="en-US" sz="2400" dirty="0" smtClean="0"/>
              <a:t>數在</a:t>
            </a:r>
            <a:r>
              <a:rPr lang="en-US" altLang="zh-TW" sz="2400" dirty="0" smtClean="0"/>
              <a:t>50</a:t>
            </a:r>
            <a:r>
              <a:rPr lang="zh-TW" altLang="en-US" sz="2400" dirty="0"/>
              <a:t>個</a:t>
            </a:r>
            <a:r>
              <a:rPr lang="zh-TW" altLang="en-US" sz="2400" dirty="0" smtClean="0"/>
              <a:t>以上；</a:t>
            </a:r>
            <a:endParaRPr lang="zh-TW" altLang="en-US" sz="2400" dirty="0"/>
          </a:p>
          <a:p>
            <a:pPr algn="ctr"/>
            <a:r>
              <a:rPr lang="en-US" altLang="zh-TW" sz="2400" dirty="0"/>
              <a:t>Shapiro-</a:t>
            </a:r>
            <a:r>
              <a:rPr lang="en-US" altLang="zh-TW" sz="2400" dirty="0" err="1"/>
              <a:t>Wilk</a:t>
            </a:r>
            <a:r>
              <a:rPr lang="zh-TW" altLang="en-US" sz="2400" dirty="0"/>
              <a:t>統計量用來檢定樣本數在</a:t>
            </a:r>
            <a:r>
              <a:rPr lang="en-US" altLang="zh-TW" sz="2400" dirty="0"/>
              <a:t>50</a:t>
            </a:r>
            <a:r>
              <a:rPr lang="zh-TW" altLang="en-US" sz="2400" dirty="0"/>
              <a:t>個</a:t>
            </a:r>
            <a:r>
              <a:rPr lang="zh-TW" altLang="en-US" sz="2400" dirty="0" smtClean="0"/>
              <a:t>以下</a:t>
            </a:r>
            <a:endParaRPr lang="zh-TW" altLang="en-US" sz="2400" dirty="0"/>
          </a:p>
        </p:txBody>
      </p:sp>
      <p:sp>
        <p:nvSpPr>
          <p:cNvPr id="4" name="矩形 3"/>
          <p:cNvSpPr/>
          <p:nvPr/>
        </p:nvSpPr>
        <p:spPr>
          <a:xfrm>
            <a:off x="71760" y="2388734"/>
            <a:ext cx="6048672" cy="16561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TW" altLang="en-US" sz="2600" dirty="0" smtClean="0">
                <a:latin typeface="標楷體" pitchFamily="65" charset="-120"/>
                <a:ea typeface="標楷體" pitchFamily="65" charset="-120"/>
              </a:rPr>
              <a:t>提示</a:t>
            </a:r>
            <a:r>
              <a:rPr lang="en-US" altLang="zh-TW" sz="2600" dirty="0" smtClean="0">
                <a:latin typeface="標楷體" pitchFamily="65" charset="-120"/>
                <a:ea typeface="標楷體" pitchFamily="65" charset="-120"/>
              </a:rPr>
              <a:t>:</a:t>
            </a:r>
          </a:p>
          <a:p>
            <a:pPr algn="ctr"/>
            <a:endParaRPr lang="en-US" altLang="zh-TW" dirty="0"/>
          </a:p>
          <a:p>
            <a:pPr algn="ctr"/>
            <a:endParaRPr lang="en-US" altLang="zh-TW" dirty="0" smtClean="0"/>
          </a:p>
          <a:p>
            <a:pPr algn="ctr"/>
            <a:endParaRPr lang="en-US" altLang="zh-TW" dirty="0"/>
          </a:p>
          <a:p>
            <a:pPr algn="ctr"/>
            <a:endParaRPr lang="en-US" altLang="zh-TW" dirty="0"/>
          </a:p>
        </p:txBody>
      </p:sp>
      <p:graphicFrame>
        <p:nvGraphicFramePr>
          <p:cNvPr id="5" name="物件 4"/>
          <p:cNvGraphicFramePr>
            <a:graphicFrameLocks noChangeAspect="1"/>
          </p:cNvGraphicFramePr>
          <p:nvPr>
            <p:extLst>
              <p:ext uri="{D42A27DB-BD31-4B8C-83A1-F6EECF244321}">
                <p14:modId xmlns:p14="http://schemas.microsoft.com/office/powerpoint/2010/main" val="385782230"/>
              </p:ext>
            </p:extLst>
          </p:nvPr>
        </p:nvGraphicFramePr>
        <p:xfrm>
          <a:off x="1439912" y="2492896"/>
          <a:ext cx="3779837" cy="511175"/>
        </p:xfrm>
        <a:graphic>
          <a:graphicData uri="http://schemas.openxmlformats.org/presentationml/2006/ole">
            <mc:AlternateContent xmlns:mc="http://schemas.openxmlformats.org/markup-compatibility/2006">
              <mc:Choice xmlns:v="urn:schemas-microsoft-com:vml" Requires="v">
                <p:oleObj spid="_x0000_s9220" name="Equation" r:id="rId4" imgW="1536480" imgH="228600" progId="Equation.DSMT4">
                  <p:embed/>
                </p:oleObj>
              </mc:Choice>
              <mc:Fallback>
                <p:oleObj name="Equation" r:id="rId4" imgW="1536480" imgH="228600" progId="Equation.DSMT4">
                  <p:embed/>
                  <p:pic>
                    <p:nvPicPr>
                      <p:cNvPr id="0" name="物件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912" y="2492896"/>
                        <a:ext cx="37798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3978855237"/>
              </p:ext>
            </p:extLst>
          </p:nvPr>
        </p:nvGraphicFramePr>
        <p:xfrm>
          <a:off x="553962" y="3356992"/>
          <a:ext cx="5278438" cy="511175"/>
        </p:xfrm>
        <a:graphic>
          <a:graphicData uri="http://schemas.openxmlformats.org/presentationml/2006/ole">
            <mc:AlternateContent xmlns:mc="http://schemas.openxmlformats.org/markup-compatibility/2006">
              <mc:Choice xmlns:v="urn:schemas-microsoft-com:vml" Requires="v">
                <p:oleObj spid="_x0000_s9221" name="Equation" r:id="rId6" imgW="2145960" imgH="228600" progId="Equation.DSMT4">
                  <p:embed/>
                </p:oleObj>
              </mc:Choice>
              <mc:Fallback>
                <p:oleObj name="Equation" r:id="rId6" imgW="2145960" imgH="228600" progId="Equation.DSMT4">
                  <p:embed/>
                  <p:pic>
                    <p:nvPicPr>
                      <p:cNvPr id="0" name="物件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962" y="3356992"/>
                        <a:ext cx="52784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1006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548680"/>
            <a:ext cx="9072563" cy="1143000"/>
          </a:xfrm>
        </p:spPr>
        <p:txBody>
          <a:bodyPr/>
          <a:lstStyle/>
          <a:p>
            <a:r>
              <a:rPr lang="en-US" altLang="zh-TW" b="1" dirty="0"/>
              <a:t>&lt;3&gt;</a:t>
            </a:r>
            <a:r>
              <a:rPr lang="zh-TW" altLang="zh-TW" b="1" dirty="0"/>
              <a:t>檢定同質</a:t>
            </a:r>
            <a:r>
              <a:rPr lang="zh-TW" altLang="zh-TW" b="1" dirty="0" smtClean="0"/>
              <a:t>性</a:t>
            </a:r>
            <a:r>
              <a:rPr lang="en-US" altLang="zh-TW" b="1" dirty="0" smtClean="0"/>
              <a:t>-</a:t>
            </a:r>
            <a:r>
              <a:rPr lang="zh-TW" altLang="en-US" b="1" dirty="0" smtClean="0"/>
              <a:t>步驟</a:t>
            </a:r>
            <a:r>
              <a:rPr lang="en-US" altLang="zh-TW" b="1" dirty="0" smtClean="0"/>
              <a:t>1</a:t>
            </a:r>
            <a:endParaRPr lang="zh-TW" altLang="zh-TW"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1800" y="1412776"/>
            <a:ext cx="8280920" cy="506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31800" y="1340768"/>
            <a:ext cx="1440160" cy="7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178514" y="3501008"/>
            <a:ext cx="2583904"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320232" y="5805264"/>
            <a:ext cx="3384376"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032200" y="1484784"/>
            <a:ext cx="5832648" cy="20162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3200" dirty="0" smtClean="0"/>
              <a:t>分析</a:t>
            </a:r>
            <a:r>
              <a:rPr lang="en-US" altLang="zh-TW" sz="3200" dirty="0" smtClean="0"/>
              <a:t>-&gt;</a:t>
            </a:r>
            <a:r>
              <a:rPr lang="zh-TW" altLang="en-US" sz="3200" dirty="0" smtClean="0"/>
              <a:t>比較平均數法</a:t>
            </a:r>
            <a:endParaRPr lang="en-US" altLang="zh-TW" sz="3200" dirty="0" smtClean="0"/>
          </a:p>
          <a:p>
            <a:pPr algn="ctr"/>
            <a:r>
              <a:rPr lang="en-US" altLang="zh-TW" sz="3200" dirty="0" smtClean="0"/>
              <a:t>-&gt;</a:t>
            </a:r>
            <a:r>
              <a:rPr lang="zh-TW" altLang="en-US" sz="3200" dirty="0" smtClean="0"/>
              <a:t>單因子變異數分析</a:t>
            </a:r>
            <a:endParaRPr lang="zh-TW" altLang="en-US" sz="3200" dirty="0"/>
          </a:p>
        </p:txBody>
      </p:sp>
    </p:spTree>
    <p:extLst>
      <p:ext uri="{BB962C8B-B14F-4D97-AF65-F5344CB8AC3E}">
        <p14:creationId xmlns:p14="http://schemas.microsoft.com/office/powerpoint/2010/main" val="270723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816" y="1484784"/>
            <a:ext cx="8469441" cy="460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單箭頭接點 4"/>
          <p:cNvCxnSpPr/>
          <p:nvPr/>
        </p:nvCxnSpPr>
        <p:spPr>
          <a:xfrm>
            <a:off x="2664048" y="2708920"/>
            <a:ext cx="1008112" cy="20882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a:off x="2159992" y="3068960"/>
            <a:ext cx="1512168" cy="216024"/>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219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476672"/>
            <a:ext cx="9072563" cy="1143000"/>
          </a:xfrm>
        </p:spPr>
        <p:txBody>
          <a:bodyPr/>
          <a:lstStyle/>
          <a:p>
            <a:r>
              <a:rPr lang="en-US" altLang="zh-TW" b="1" dirty="0"/>
              <a:t>&lt;3&gt;</a:t>
            </a:r>
            <a:r>
              <a:rPr lang="zh-TW" altLang="zh-TW" b="1" dirty="0"/>
              <a:t>檢定同質性</a:t>
            </a:r>
            <a:r>
              <a:rPr lang="en-US" altLang="zh-TW" b="1" dirty="0"/>
              <a:t>-</a:t>
            </a:r>
            <a:r>
              <a:rPr lang="zh-TW" altLang="en-US" b="1" dirty="0" smtClean="0"/>
              <a:t>步驟</a:t>
            </a:r>
            <a:r>
              <a:rPr lang="en-US" altLang="zh-TW" b="1" dirty="0" smtClean="0"/>
              <a:t>2</a:t>
            </a:r>
            <a:endParaRPr lang="zh-TW" altLang="en-US" dirty="0"/>
          </a:p>
        </p:txBody>
      </p:sp>
      <p:pic>
        <p:nvPicPr>
          <p:cNvPr id="1331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1800" y="1340768"/>
            <a:ext cx="8608921"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696496" y="2996952"/>
            <a:ext cx="1944216"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28102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476672"/>
            <a:ext cx="9072563" cy="1143000"/>
          </a:xfrm>
        </p:spPr>
        <p:txBody>
          <a:bodyPr/>
          <a:lstStyle/>
          <a:p>
            <a:r>
              <a:rPr lang="en-US" altLang="zh-TW" b="1" dirty="0"/>
              <a:t>&lt;3&gt;</a:t>
            </a:r>
            <a:r>
              <a:rPr lang="zh-TW" altLang="zh-TW" b="1" dirty="0"/>
              <a:t>檢定同質性</a:t>
            </a:r>
            <a:r>
              <a:rPr lang="en-US" altLang="zh-TW" b="1" dirty="0"/>
              <a:t>-</a:t>
            </a:r>
            <a:r>
              <a:rPr lang="zh-TW" altLang="en-US" b="1" dirty="0" smtClean="0"/>
              <a:t>步驟</a:t>
            </a:r>
            <a:r>
              <a:rPr lang="en-US" altLang="zh-TW" b="1" dirty="0" smtClean="0"/>
              <a:t>3</a:t>
            </a:r>
            <a:endParaRPr lang="zh-TW" altLang="en-US"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3808" y="1305990"/>
            <a:ext cx="8256255" cy="536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096096" y="3068960"/>
            <a:ext cx="2304256"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6408464" y="3437384"/>
            <a:ext cx="2304256"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23052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&lt;3&gt;</a:t>
            </a:r>
            <a:r>
              <a:rPr lang="zh-TW" altLang="zh-TW" b="1" dirty="0"/>
              <a:t>檢定同質性</a:t>
            </a:r>
            <a:r>
              <a:rPr lang="en-US" altLang="zh-TW" b="1" dirty="0" smtClean="0"/>
              <a:t>-</a:t>
            </a:r>
            <a:r>
              <a:rPr lang="zh-TW" altLang="en-US" b="1" dirty="0"/>
              <a:t>報表解</a:t>
            </a:r>
            <a:r>
              <a:rPr lang="zh-TW" altLang="en-US" b="1" dirty="0" smtClean="0"/>
              <a:t>讀</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13741173"/>
              </p:ext>
            </p:extLst>
          </p:nvPr>
        </p:nvGraphicFramePr>
        <p:xfrm>
          <a:off x="431799" y="1628798"/>
          <a:ext cx="8496945" cy="4536504"/>
        </p:xfrm>
        <a:graphic>
          <a:graphicData uri="http://schemas.openxmlformats.org/drawingml/2006/table">
            <a:tbl>
              <a:tblPr/>
              <a:tblGrid>
                <a:gridCol w="2565051"/>
                <a:gridCol w="2084320"/>
                <a:gridCol w="2084320"/>
                <a:gridCol w="1763254"/>
              </a:tblGrid>
              <a:tr h="907301">
                <a:tc gridSpan="4">
                  <a:txBody>
                    <a:bodyPr/>
                    <a:lstStyle/>
                    <a:p>
                      <a:pPr marL="38100" marR="38100" algn="ctr">
                        <a:lnSpc>
                          <a:spcPts val="1600"/>
                        </a:lnSpc>
                        <a:spcAft>
                          <a:spcPts val="0"/>
                        </a:spcAft>
                      </a:pPr>
                      <a:endParaRPr lang="en-US" altLang="zh-TW" sz="2600" b="1"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b="1" kern="0" dirty="0" smtClean="0">
                        <a:solidFill>
                          <a:srgbClr val="000000"/>
                        </a:solidFill>
                        <a:effectLst/>
                        <a:latin typeface="MingLiU"/>
                        <a:ea typeface="新細明體"/>
                        <a:cs typeface="MingLiU"/>
                      </a:endParaRPr>
                    </a:p>
                    <a:p>
                      <a:pPr marL="38100" marR="38100" algn="ctr">
                        <a:lnSpc>
                          <a:spcPts val="1600"/>
                        </a:lnSpc>
                        <a:spcAft>
                          <a:spcPts val="0"/>
                        </a:spcAft>
                      </a:pPr>
                      <a:r>
                        <a:rPr lang="zh-TW" sz="2600" b="1" kern="0" dirty="0" smtClean="0">
                          <a:solidFill>
                            <a:srgbClr val="000000"/>
                          </a:solidFill>
                          <a:effectLst/>
                          <a:latin typeface="MingLiU"/>
                          <a:ea typeface="新細明體"/>
                          <a:cs typeface="MingLiU"/>
                        </a:rPr>
                        <a:t>變異</a:t>
                      </a:r>
                      <a:r>
                        <a:rPr lang="zh-TW" sz="2600" b="1" kern="0" dirty="0">
                          <a:solidFill>
                            <a:srgbClr val="000000"/>
                          </a:solidFill>
                          <a:effectLst/>
                          <a:latin typeface="MingLiU"/>
                          <a:ea typeface="新細明體"/>
                          <a:cs typeface="MingLiU"/>
                        </a:rPr>
                        <a:t>數同質性檢定</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907301">
                <a:tc gridSpan="4">
                  <a:txBody>
                    <a:bodyPr/>
                    <a:lstStyle/>
                    <a:p>
                      <a:pPr marL="38100" marR="38100">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r>
                        <a:rPr lang="zh-TW" sz="2600" kern="0" dirty="0" smtClean="0">
                          <a:solidFill>
                            <a:srgbClr val="000000"/>
                          </a:solidFill>
                          <a:effectLst/>
                          <a:latin typeface="MingLiU"/>
                          <a:ea typeface="新細明體"/>
                          <a:cs typeface="MingLiU"/>
                        </a:rPr>
                        <a:t>成績</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14601">
                <a:tc>
                  <a:txBody>
                    <a:bodyPr/>
                    <a:lstStyle/>
                    <a:p>
                      <a:pPr marL="38100" marR="38100" algn="ct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ctr">
                        <a:lnSpc>
                          <a:spcPts val="1600"/>
                        </a:lnSpc>
                        <a:spcAft>
                          <a:spcPts val="0"/>
                        </a:spcAft>
                      </a:pPr>
                      <a:r>
                        <a:rPr lang="en-US" sz="2600" kern="0" dirty="0" err="1" smtClean="0">
                          <a:solidFill>
                            <a:srgbClr val="000000"/>
                          </a:solidFill>
                          <a:effectLst/>
                          <a:latin typeface="MingLiU"/>
                          <a:ea typeface="新細明體"/>
                          <a:cs typeface="MingLiU"/>
                        </a:rPr>
                        <a:t>Levene</a:t>
                      </a:r>
                      <a:r>
                        <a:rPr lang="en-US" sz="2600" kern="0" dirty="0" smtClean="0">
                          <a:solidFill>
                            <a:srgbClr val="000000"/>
                          </a:solidFill>
                          <a:effectLst/>
                          <a:latin typeface="MingLiU"/>
                          <a:ea typeface="新細明體"/>
                          <a:cs typeface="MingLiU"/>
                        </a:rPr>
                        <a:t> </a:t>
                      </a:r>
                      <a:r>
                        <a:rPr lang="zh-TW" sz="2600" kern="0" dirty="0">
                          <a:solidFill>
                            <a:srgbClr val="000000"/>
                          </a:solidFill>
                          <a:effectLst/>
                          <a:latin typeface="MingLiU"/>
                          <a:ea typeface="新細明體"/>
                          <a:cs typeface="MingLiU"/>
                        </a:rPr>
                        <a:t>統計量</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r>
                        <a:rPr lang="zh-TW" sz="2600" kern="0" dirty="0" smtClean="0">
                          <a:solidFill>
                            <a:srgbClr val="000000"/>
                          </a:solidFill>
                          <a:effectLst/>
                          <a:latin typeface="MingLiU"/>
                          <a:ea typeface="新細明體"/>
                          <a:cs typeface="MingLiU"/>
                        </a:rPr>
                        <a:t>分子</a:t>
                      </a:r>
                      <a:r>
                        <a:rPr lang="zh-TW" sz="2600" kern="0" dirty="0">
                          <a:solidFill>
                            <a:srgbClr val="000000"/>
                          </a:solidFill>
                          <a:effectLst/>
                          <a:latin typeface="MingLiU"/>
                          <a:ea typeface="新細明體"/>
                          <a:cs typeface="MingLiU"/>
                        </a:rPr>
                        <a:t>自由度</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r>
                        <a:rPr lang="zh-TW" sz="2600" kern="0" dirty="0" smtClean="0">
                          <a:solidFill>
                            <a:srgbClr val="000000"/>
                          </a:solidFill>
                          <a:effectLst/>
                          <a:latin typeface="MingLiU"/>
                          <a:ea typeface="新細明體"/>
                          <a:cs typeface="MingLiU"/>
                        </a:rPr>
                        <a:t>分母</a:t>
                      </a:r>
                      <a:r>
                        <a:rPr lang="zh-TW" sz="2600" kern="0" dirty="0">
                          <a:solidFill>
                            <a:srgbClr val="000000"/>
                          </a:solidFill>
                          <a:effectLst/>
                          <a:latin typeface="MingLiU"/>
                          <a:ea typeface="新細明體"/>
                          <a:cs typeface="MingLiU"/>
                        </a:rPr>
                        <a:t>自由度</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r>
                        <a:rPr lang="zh-TW" sz="2600" kern="0" dirty="0" smtClean="0">
                          <a:solidFill>
                            <a:srgbClr val="000000"/>
                          </a:solidFill>
                          <a:effectLst/>
                          <a:latin typeface="MingLiU"/>
                          <a:ea typeface="新細明體"/>
                          <a:cs typeface="MingLiU"/>
                        </a:rPr>
                        <a:t>顯著</a:t>
                      </a:r>
                      <a:r>
                        <a:rPr lang="zh-TW" sz="2600" kern="0" dirty="0">
                          <a:solidFill>
                            <a:srgbClr val="000000"/>
                          </a:solidFill>
                          <a:effectLst/>
                          <a:latin typeface="MingLiU"/>
                          <a:ea typeface="新細明體"/>
                          <a:cs typeface="MingLiU"/>
                        </a:rPr>
                        <a:t>性</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301">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a:t>
                      </a:r>
                      <a:r>
                        <a:rPr lang="en-US" sz="2600" kern="0" dirty="0">
                          <a:solidFill>
                            <a:srgbClr val="000000"/>
                          </a:solidFill>
                          <a:effectLst/>
                          <a:latin typeface="MingLiU"/>
                          <a:ea typeface="新細明體"/>
                          <a:cs typeface="MingLiU"/>
                        </a:rPr>
                        <a:t>625</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2</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15</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a:t>
                      </a:r>
                      <a:r>
                        <a:rPr lang="en-US" sz="2600" kern="0" dirty="0">
                          <a:solidFill>
                            <a:srgbClr val="000000"/>
                          </a:solidFill>
                          <a:effectLst/>
                          <a:latin typeface="MingLiU"/>
                          <a:ea typeface="新細明體"/>
                          <a:cs typeface="MingLiU"/>
                        </a:rPr>
                        <a:t>549</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3024088" y="1772816"/>
            <a:ext cx="3096344"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7056536" y="3212976"/>
            <a:ext cx="2016224" cy="30243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544077" y="4693354"/>
            <a:ext cx="5688632" cy="18722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TW" altLang="en-US" sz="2600" dirty="0" smtClean="0"/>
              <a:t>提示</a:t>
            </a:r>
            <a:r>
              <a:rPr lang="en-US" altLang="zh-TW" sz="2600" dirty="0" smtClean="0"/>
              <a:t>:</a:t>
            </a:r>
          </a:p>
          <a:p>
            <a:endParaRPr lang="en-US" altLang="zh-TW" dirty="0"/>
          </a:p>
          <a:p>
            <a:endParaRPr lang="en-US" altLang="zh-TW" dirty="0" smtClean="0"/>
          </a:p>
          <a:p>
            <a:endParaRPr lang="en-US" altLang="zh-TW" dirty="0"/>
          </a:p>
          <a:p>
            <a:endParaRPr lang="en-US" altLang="zh-TW" dirty="0" smtClean="0"/>
          </a:p>
          <a:p>
            <a:endParaRPr lang="zh-TW" altLang="en-US" dirty="0"/>
          </a:p>
        </p:txBody>
      </p:sp>
      <p:graphicFrame>
        <p:nvGraphicFramePr>
          <p:cNvPr id="7" name="物件 6"/>
          <p:cNvGraphicFramePr>
            <a:graphicFrameLocks noChangeAspect="1"/>
          </p:cNvGraphicFramePr>
          <p:nvPr>
            <p:extLst>
              <p:ext uri="{D42A27DB-BD31-4B8C-83A1-F6EECF244321}">
                <p14:modId xmlns:p14="http://schemas.microsoft.com/office/powerpoint/2010/main" val="244038227"/>
              </p:ext>
            </p:extLst>
          </p:nvPr>
        </p:nvGraphicFramePr>
        <p:xfrm>
          <a:off x="749174" y="5139000"/>
          <a:ext cx="5278437" cy="511175"/>
        </p:xfrm>
        <a:graphic>
          <a:graphicData uri="http://schemas.openxmlformats.org/presentationml/2006/ole">
            <mc:AlternateContent xmlns:mc="http://schemas.openxmlformats.org/markup-compatibility/2006">
              <mc:Choice xmlns:v="urn:schemas-microsoft-com:vml" Requires="v">
                <p:oleObj spid="_x0000_s7190" name="Equation" r:id="rId4" imgW="2145960" imgH="228600" progId="Equation.DSMT4">
                  <p:embed/>
                </p:oleObj>
              </mc:Choice>
              <mc:Fallback>
                <p:oleObj name="Equation" r:id="rId4" imgW="2145960" imgH="228600" progId="Equation.DSMT4">
                  <p:embed/>
                  <p:pic>
                    <p:nvPicPr>
                      <p:cNvPr id="0" name="物件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74" y="5139000"/>
                        <a:ext cx="52784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2714012606"/>
              </p:ext>
            </p:extLst>
          </p:nvPr>
        </p:nvGraphicFramePr>
        <p:xfrm>
          <a:off x="749174" y="5726137"/>
          <a:ext cx="5278438" cy="511175"/>
        </p:xfrm>
        <a:graphic>
          <a:graphicData uri="http://schemas.openxmlformats.org/presentationml/2006/ole">
            <mc:AlternateContent xmlns:mc="http://schemas.openxmlformats.org/markup-compatibility/2006">
              <mc:Choice xmlns:v="urn:schemas-microsoft-com:vml" Requires="v">
                <p:oleObj spid="_x0000_s7191" name="Equation" r:id="rId6" imgW="2145960" imgH="228600" progId="Equation.DSMT4">
                  <p:embed/>
                </p:oleObj>
              </mc:Choice>
              <mc:Fallback>
                <p:oleObj name="Equation" r:id="rId6" imgW="2145960" imgH="228600" progId="Equation.DSMT4">
                  <p:embed/>
                  <p:pic>
                    <p:nvPicPr>
                      <p:cNvPr id="0" name="物件 6"/>
                      <p:cNvPicPr>
                        <a:picLocks noChangeAspect="1" noChangeArrowheads="1"/>
                      </p:cNvPicPr>
                      <p:nvPr/>
                    </p:nvPicPr>
                    <p:blipFill>
                      <a:blip r:embed="rId7"/>
                      <a:srcRect/>
                      <a:stretch>
                        <a:fillRect/>
                      </a:stretch>
                    </p:blipFill>
                    <p:spPr bwMode="auto">
                      <a:xfrm>
                        <a:off x="749174" y="5726137"/>
                        <a:ext cx="52784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068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ppt_w</p:attrName>
                                        </p:attrNameLst>
                                      </p:cBhvr>
                                      <p:tavLst>
                                        <p:tav tm="0" fmla="#ppt_w*sin(2.5*pi*$)">
                                          <p:val>
                                            <p:fltVal val="0"/>
                                          </p:val>
                                        </p:tav>
                                        <p:tav tm="100000">
                                          <p:val>
                                            <p:fltVal val="1"/>
                                          </p:val>
                                        </p:tav>
                                      </p:tavLst>
                                    </p:anim>
                                    <p:anim calcmode="lin" valueType="num">
                                      <p:cBhvr>
                                        <p:cTn id="1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476672"/>
            <a:ext cx="9072563" cy="1143000"/>
          </a:xfrm>
        </p:spPr>
        <p:txBody>
          <a:bodyPr/>
          <a:lstStyle/>
          <a:p>
            <a:r>
              <a:rPr lang="zh-TW" altLang="en-US" b="1" dirty="0" smtClean="0"/>
              <a:t>單因子變異數分析之報表解讀</a:t>
            </a:r>
            <a:endParaRPr lang="zh-TW" altLang="en-US" b="1"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036855314"/>
              </p:ext>
            </p:extLst>
          </p:nvPr>
        </p:nvGraphicFramePr>
        <p:xfrm>
          <a:off x="359790" y="1412772"/>
          <a:ext cx="8784977" cy="4824539"/>
        </p:xfrm>
        <a:graphic>
          <a:graphicData uri="http://schemas.openxmlformats.org/drawingml/2006/table">
            <a:tbl>
              <a:tblPr/>
              <a:tblGrid>
                <a:gridCol w="1080839"/>
                <a:gridCol w="1486711"/>
                <a:gridCol w="1486711"/>
                <a:gridCol w="1757294"/>
                <a:gridCol w="1486711"/>
                <a:gridCol w="1486711"/>
              </a:tblGrid>
              <a:tr h="689220">
                <a:tc gridSpan="6">
                  <a:txBody>
                    <a:bodyPr/>
                    <a:lstStyle/>
                    <a:p>
                      <a:pPr marL="38100" marR="38100" algn="ctr">
                        <a:lnSpc>
                          <a:spcPts val="1600"/>
                        </a:lnSpc>
                        <a:spcAft>
                          <a:spcPts val="0"/>
                        </a:spcAft>
                      </a:pPr>
                      <a:endParaRPr lang="en-US" altLang="zh-TW" sz="2600" b="1" kern="0" dirty="0" smtClean="0">
                        <a:solidFill>
                          <a:srgbClr val="000000"/>
                        </a:solidFill>
                        <a:effectLst/>
                        <a:latin typeface="MingLiU"/>
                        <a:ea typeface="新細明體"/>
                        <a:cs typeface="MingLiU"/>
                      </a:endParaRPr>
                    </a:p>
                    <a:p>
                      <a:pPr marL="38100" marR="38100" algn="ctr">
                        <a:lnSpc>
                          <a:spcPts val="1600"/>
                        </a:lnSpc>
                        <a:spcAft>
                          <a:spcPts val="0"/>
                        </a:spcAft>
                      </a:pPr>
                      <a:r>
                        <a:rPr lang="zh-TW" sz="2600" b="1" kern="0" dirty="0" smtClean="0">
                          <a:solidFill>
                            <a:srgbClr val="000000"/>
                          </a:solidFill>
                          <a:effectLst/>
                          <a:latin typeface="MingLiU"/>
                          <a:ea typeface="新細明體"/>
                          <a:cs typeface="MingLiU"/>
                        </a:rPr>
                        <a:t>單</a:t>
                      </a:r>
                      <a:r>
                        <a:rPr lang="zh-TW" sz="2600" b="1" kern="0" dirty="0">
                          <a:solidFill>
                            <a:srgbClr val="000000"/>
                          </a:solidFill>
                          <a:effectLst/>
                          <a:latin typeface="MingLiU"/>
                          <a:ea typeface="新細明體"/>
                          <a:cs typeface="MingLiU"/>
                        </a:rPr>
                        <a:t>因子變異數分析</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89220">
                <a:tc gridSpan="6">
                  <a:txBody>
                    <a:bodyPr/>
                    <a:lstStyle/>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r>
                        <a:rPr lang="zh-TW" sz="2600" kern="0" dirty="0" smtClean="0">
                          <a:solidFill>
                            <a:srgbClr val="000000"/>
                          </a:solidFill>
                          <a:effectLst/>
                          <a:latin typeface="MingLiU"/>
                          <a:ea typeface="新細明體"/>
                          <a:cs typeface="MingLiU"/>
                        </a:rPr>
                        <a:t>成績</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378439">
                <a:tc>
                  <a:txBody>
                    <a:bodyPr/>
                    <a:lstStyle/>
                    <a:p>
                      <a:pPr marL="38100" marR="38100">
                        <a:lnSpc>
                          <a:spcPts val="1600"/>
                        </a:lnSpc>
                        <a:spcAft>
                          <a:spcPts val="0"/>
                        </a:spcAft>
                      </a:pPr>
                      <a:r>
                        <a:rPr lang="en-US" sz="2600" kern="0">
                          <a:solidFill>
                            <a:srgbClr val="000000"/>
                          </a:solidFill>
                          <a:effectLst/>
                          <a:latin typeface="MingLiU"/>
                          <a:ea typeface="新細明體"/>
                          <a:cs typeface="MingLiU"/>
                        </a:rPr>
                        <a:t> </a:t>
                      </a:r>
                      <a:endParaRPr lang="zh-TW" sz="26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r>
                        <a:rPr lang="zh-TW" sz="2600" kern="0" dirty="0" smtClean="0">
                          <a:solidFill>
                            <a:srgbClr val="000000"/>
                          </a:solidFill>
                          <a:effectLst/>
                          <a:latin typeface="MingLiU"/>
                          <a:ea typeface="新細明體"/>
                          <a:cs typeface="MingLiU"/>
                        </a:rPr>
                        <a:t>平方</a:t>
                      </a:r>
                      <a:r>
                        <a:rPr lang="zh-TW" sz="2600" kern="0" dirty="0">
                          <a:solidFill>
                            <a:srgbClr val="000000"/>
                          </a:solidFill>
                          <a:effectLst/>
                          <a:latin typeface="MingLiU"/>
                          <a:ea typeface="新細明體"/>
                          <a:cs typeface="MingLiU"/>
                        </a:rPr>
                        <a:t>和</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r>
                        <a:rPr lang="zh-TW" sz="2600" kern="0" dirty="0" smtClean="0">
                          <a:solidFill>
                            <a:srgbClr val="000000"/>
                          </a:solidFill>
                          <a:effectLst/>
                          <a:latin typeface="MingLiU"/>
                          <a:ea typeface="新細明體"/>
                          <a:cs typeface="MingLiU"/>
                        </a:rPr>
                        <a:t>自由</a:t>
                      </a:r>
                      <a:r>
                        <a:rPr lang="zh-TW" sz="2600" kern="0" dirty="0">
                          <a:solidFill>
                            <a:srgbClr val="000000"/>
                          </a:solidFill>
                          <a:effectLst/>
                          <a:latin typeface="MingLiU"/>
                          <a:ea typeface="新細明體"/>
                          <a:cs typeface="MingLiU"/>
                        </a:rPr>
                        <a:t>度</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r>
                        <a:rPr lang="zh-TW" sz="2600" kern="0" dirty="0" smtClean="0">
                          <a:solidFill>
                            <a:srgbClr val="000000"/>
                          </a:solidFill>
                          <a:effectLst/>
                          <a:latin typeface="MingLiU"/>
                          <a:ea typeface="新細明體"/>
                          <a:cs typeface="MingLiU"/>
                        </a:rPr>
                        <a:t>平均</a:t>
                      </a:r>
                      <a:r>
                        <a:rPr lang="zh-TW" sz="2600" kern="0" dirty="0">
                          <a:solidFill>
                            <a:srgbClr val="000000"/>
                          </a:solidFill>
                          <a:effectLst/>
                          <a:latin typeface="MingLiU"/>
                          <a:ea typeface="新細明體"/>
                          <a:cs typeface="MingLiU"/>
                        </a:rPr>
                        <a:t>平方和</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ctr">
                        <a:lnSpc>
                          <a:spcPts val="1600"/>
                        </a:lnSpc>
                        <a:spcAft>
                          <a:spcPts val="0"/>
                        </a:spcAft>
                      </a:pPr>
                      <a:r>
                        <a:rPr lang="en-US" sz="2600" kern="0" dirty="0" smtClean="0">
                          <a:solidFill>
                            <a:srgbClr val="000000"/>
                          </a:solidFill>
                          <a:effectLst/>
                          <a:latin typeface="MingLiU"/>
                          <a:ea typeface="新細明體"/>
                          <a:cs typeface="MingLiU"/>
                        </a:rPr>
                        <a:t>F</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gn="ctr">
                        <a:lnSpc>
                          <a:spcPts val="1600"/>
                        </a:lnSpc>
                        <a:spcAft>
                          <a:spcPts val="0"/>
                        </a:spcAft>
                      </a:pPr>
                      <a:r>
                        <a:rPr lang="zh-TW" sz="2600" kern="0" dirty="0" smtClean="0">
                          <a:solidFill>
                            <a:srgbClr val="000000"/>
                          </a:solidFill>
                          <a:effectLst/>
                          <a:latin typeface="MingLiU"/>
                          <a:ea typeface="新細明體"/>
                          <a:cs typeface="MingLiU"/>
                        </a:rPr>
                        <a:t>顯著</a:t>
                      </a:r>
                      <a:r>
                        <a:rPr lang="zh-TW" sz="2600" kern="0" dirty="0">
                          <a:solidFill>
                            <a:srgbClr val="000000"/>
                          </a:solidFill>
                          <a:effectLst/>
                          <a:latin typeface="MingLiU"/>
                          <a:ea typeface="新細明體"/>
                          <a:cs typeface="MingLiU"/>
                        </a:rPr>
                        <a:t>性</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220">
                <a:tc>
                  <a:txBody>
                    <a:bodyPr/>
                    <a:lstStyle/>
                    <a:p>
                      <a:pPr marL="38100" marR="38100">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nSpc>
                          <a:spcPts val="1600"/>
                        </a:lnSpc>
                        <a:spcAft>
                          <a:spcPts val="0"/>
                        </a:spcAft>
                      </a:pPr>
                      <a:r>
                        <a:rPr lang="zh-TW" sz="2600" kern="0" dirty="0" smtClean="0">
                          <a:solidFill>
                            <a:srgbClr val="000000"/>
                          </a:solidFill>
                          <a:effectLst/>
                          <a:latin typeface="MingLiU"/>
                          <a:ea typeface="新細明體"/>
                          <a:cs typeface="MingLiU"/>
                        </a:rPr>
                        <a:t>組</a:t>
                      </a:r>
                      <a:r>
                        <a:rPr lang="zh-TW" sz="2600" kern="0" dirty="0">
                          <a:solidFill>
                            <a:srgbClr val="000000"/>
                          </a:solidFill>
                          <a:effectLst/>
                          <a:latin typeface="MingLiU"/>
                          <a:ea typeface="新細明體"/>
                          <a:cs typeface="MingLiU"/>
                        </a:rPr>
                        <a:t>間</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259.000</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2</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129.500</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49.177</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a:t>
                      </a:r>
                      <a:r>
                        <a:rPr lang="en-US" sz="2600" kern="0" dirty="0">
                          <a:solidFill>
                            <a:srgbClr val="000000"/>
                          </a:solidFill>
                          <a:effectLst/>
                          <a:latin typeface="MingLiU"/>
                          <a:ea typeface="新細明體"/>
                          <a:cs typeface="MingLiU"/>
                        </a:rPr>
                        <a:t>000</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220">
                <a:tc>
                  <a:txBody>
                    <a:bodyPr/>
                    <a:lstStyle/>
                    <a:p>
                      <a:pPr marL="38100" marR="38100">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nSpc>
                          <a:spcPts val="1600"/>
                        </a:lnSpc>
                        <a:spcAft>
                          <a:spcPts val="0"/>
                        </a:spcAft>
                      </a:pPr>
                      <a:r>
                        <a:rPr lang="zh-TW" sz="2600" kern="0" dirty="0" smtClean="0">
                          <a:solidFill>
                            <a:srgbClr val="000000"/>
                          </a:solidFill>
                          <a:effectLst/>
                          <a:latin typeface="MingLiU"/>
                          <a:ea typeface="新細明體"/>
                          <a:cs typeface="MingLiU"/>
                        </a:rPr>
                        <a:t>組</a:t>
                      </a:r>
                      <a:r>
                        <a:rPr lang="zh-TW" sz="2600" kern="0" dirty="0">
                          <a:solidFill>
                            <a:srgbClr val="000000"/>
                          </a:solidFill>
                          <a:effectLst/>
                          <a:latin typeface="MingLiU"/>
                          <a:ea typeface="新細明體"/>
                          <a:cs typeface="MingLiU"/>
                        </a:rPr>
                        <a:t>內</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39.500</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15</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2.633</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600" kern="0">
                          <a:effectLst/>
                          <a:latin typeface="Times New Roman"/>
                          <a:ea typeface="新細明體"/>
                          <a:cs typeface="Times New Roman"/>
                        </a:rPr>
                        <a:t> </a:t>
                      </a:r>
                      <a:endParaRPr lang="zh-TW" sz="26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600" kern="0">
                          <a:effectLst/>
                          <a:latin typeface="Times New Roman"/>
                          <a:ea typeface="新細明體"/>
                          <a:cs typeface="Times New Roman"/>
                        </a:rPr>
                        <a:t> </a:t>
                      </a:r>
                      <a:endParaRPr lang="zh-TW" sz="26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220">
                <a:tc>
                  <a:txBody>
                    <a:bodyPr/>
                    <a:lstStyle/>
                    <a:p>
                      <a:pPr marL="38100" marR="38100">
                        <a:lnSpc>
                          <a:spcPts val="1600"/>
                        </a:lnSpc>
                        <a:spcAft>
                          <a:spcPts val="0"/>
                        </a:spcAft>
                      </a:pPr>
                      <a:endParaRPr lang="en-US" altLang="zh-TW" sz="2600" kern="0" dirty="0" smtClean="0">
                        <a:solidFill>
                          <a:srgbClr val="000000"/>
                        </a:solidFill>
                        <a:effectLst/>
                        <a:latin typeface="MingLiU"/>
                        <a:ea typeface="新細明體"/>
                        <a:cs typeface="MingLiU"/>
                      </a:endParaRPr>
                    </a:p>
                    <a:p>
                      <a:pPr marL="38100" marR="38100">
                        <a:lnSpc>
                          <a:spcPts val="1600"/>
                        </a:lnSpc>
                        <a:spcAft>
                          <a:spcPts val="0"/>
                        </a:spcAft>
                      </a:pPr>
                      <a:r>
                        <a:rPr lang="zh-TW" sz="2600" kern="0" dirty="0" smtClean="0">
                          <a:solidFill>
                            <a:srgbClr val="000000"/>
                          </a:solidFill>
                          <a:effectLst/>
                          <a:latin typeface="MingLiU"/>
                          <a:ea typeface="新細明體"/>
                          <a:cs typeface="MingLiU"/>
                        </a:rPr>
                        <a:t>總和</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298.500</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600" kern="0" dirty="0" smtClean="0">
                        <a:solidFill>
                          <a:srgbClr val="000000"/>
                        </a:solidFill>
                        <a:effectLst/>
                        <a:latin typeface="MingLiU"/>
                        <a:ea typeface="新細明體"/>
                        <a:cs typeface="MingLiU"/>
                      </a:endParaRPr>
                    </a:p>
                    <a:p>
                      <a:pPr marL="38100" marR="38100" algn="r">
                        <a:lnSpc>
                          <a:spcPts val="1600"/>
                        </a:lnSpc>
                        <a:spcAft>
                          <a:spcPts val="0"/>
                        </a:spcAft>
                      </a:pPr>
                      <a:r>
                        <a:rPr lang="en-US" sz="2600" kern="0" dirty="0" smtClean="0">
                          <a:solidFill>
                            <a:srgbClr val="000000"/>
                          </a:solidFill>
                          <a:effectLst/>
                          <a:latin typeface="MingLiU"/>
                          <a:ea typeface="新細明體"/>
                          <a:cs typeface="MingLiU"/>
                        </a:rPr>
                        <a:t>17</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600" kern="0">
                          <a:effectLst/>
                          <a:latin typeface="Times New Roman"/>
                          <a:ea typeface="新細明體"/>
                          <a:cs typeface="Times New Roman"/>
                        </a:rPr>
                        <a:t> </a:t>
                      </a:r>
                      <a:endParaRPr lang="zh-TW" sz="26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600" kern="0" dirty="0">
                          <a:effectLst/>
                          <a:latin typeface="Times New Roman"/>
                          <a:ea typeface="新細明體"/>
                          <a:cs typeface="Times New Roman"/>
                        </a:rPr>
                        <a:t> </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600" kern="0" dirty="0">
                          <a:effectLst/>
                          <a:latin typeface="Times New Roman"/>
                          <a:ea typeface="新細明體"/>
                          <a:cs typeface="Times New Roman"/>
                        </a:rPr>
                        <a:t> </a:t>
                      </a:r>
                      <a:endParaRPr lang="zh-TW" sz="26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2952080" y="1484784"/>
            <a:ext cx="3312368" cy="576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7776616" y="2852936"/>
            <a:ext cx="1440160" cy="19442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431800" y="4293096"/>
            <a:ext cx="7344816" cy="19442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TW" altLang="en-US" sz="2600" dirty="0" smtClean="0"/>
              <a:t>提示</a:t>
            </a:r>
            <a:r>
              <a:rPr lang="en-US" altLang="zh-TW" sz="2600" dirty="0" smtClean="0"/>
              <a:t>:</a:t>
            </a:r>
          </a:p>
          <a:p>
            <a:pPr algn="ctr"/>
            <a:endParaRPr lang="en-US" altLang="zh-TW" sz="2600" dirty="0"/>
          </a:p>
          <a:p>
            <a:pPr algn="ctr"/>
            <a:endParaRPr lang="en-US" altLang="zh-TW" sz="2600" dirty="0" smtClean="0"/>
          </a:p>
          <a:p>
            <a:pPr algn="ctr"/>
            <a:endParaRPr lang="en-US" altLang="zh-TW" sz="2600" dirty="0"/>
          </a:p>
          <a:p>
            <a:endParaRPr lang="zh-TW" altLang="en-US" sz="2600" dirty="0"/>
          </a:p>
        </p:txBody>
      </p:sp>
      <p:graphicFrame>
        <p:nvGraphicFramePr>
          <p:cNvPr id="7" name="物件 6"/>
          <p:cNvGraphicFramePr>
            <a:graphicFrameLocks noChangeAspect="1"/>
          </p:cNvGraphicFramePr>
          <p:nvPr>
            <p:extLst>
              <p:ext uri="{D42A27DB-BD31-4B8C-83A1-F6EECF244321}">
                <p14:modId xmlns:p14="http://schemas.microsoft.com/office/powerpoint/2010/main" val="104780499"/>
              </p:ext>
            </p:extLst>
          </p:nvPr>
        </p:nvGraphicFramePr>
        <p:xfrm>
          <a:off x="1511920" y="4293096"/>
          <a:ext cx="4498975" cy="511175"/>
        </p:xfrm>
        <a:graphic>
          <a:graphicData uri="http://schemas.openxmlformats.org/presentationml/2006/ole">
            <mc:AlternateContent xmlns:mc="http://schemas.openxmlformats.org/markup-compatibility/2006">
              <mc:Choice xmlns:v="urn:schemas-microsoft-com:vml" Requires="v">
                <p:oleObj spid="_x0000_s8223" name="Equation" r:id="rId3" imgW="1828800" imgH="228600" progId="Equation.DSMT4">
                  <p:embed/>
                </p:oleObj>
              </mc:Choice>
              <mc:Fallback>
                <p:oleObj name="Equation" r:id="rId3" imgW="1828800" imgH="228600" progId="Equation.DSMT4">
                  <p:embed/>
                  <p:pic>
                    <p:nvPicPr>
                      <p:cNvPr id="0" name="物件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920" y="4293096"/>
                        <a:ext cx="44989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2889431141"/>
              </p:ext>
            </p:extLst>
          </p:nvPr>
        </p:nvGraphicFramePr>
        <p:xfrm>
          <a:off x="863848" y="4859735"/>
          <a:ext cx="4905375" cy="511175"/>
        </p:xfrm>
        <a:graphic>
          <a:graphicData uri="http://schemas.openxmlformats.org/presentationml/2006/ole">
            <mc:AlternateContent xmlns:mc="http://schemas.openxmlformats.org/markup-compatibility/2006">
              <mc:Choice xmlns:v="urn:schemas-microsoft-com:vml" Requires="v">
                <p:oleObj spid="_x0000_s8224" name="Equation" r:id="rId5" imgW="1993680" imgH="228600" progId="Equation.DSMT4">
                  <p:embed/>
                </p:oleObj>
              </mc:Choice>
              <mc:Fallback>
                <p:oleObj name="Equation" r:id="rId5" imgW="1993680" imgH="228600" progId="Equation.DSMT4">
                  <p:embed/>
                  <p:pic>
                    <p:nvPicPr>
                      <p:cNvPr id="0" name="物件 6"/>
                      <p:cNvPicPr>
                        <a:picLocks noChangeAspect="1" noChangeArrowheads="1"/>
                      </p:cNvPicPr>
                      <p:nvPr/>
                    </p:nvPicPr>
                    <p:blipFill>
                      <a:blip r:embed="rId6"/>
                      <a:srcRect/>
                      <a:stretch>
                        <a:fillRect/>
                      </a:stretch>
                    </p:blipFill>
                    <p:spPr bwMode="auto">
                      <a:xfrm>
                        <a:off x="863848" y="4859735"/>
                        <a:ext cx="49053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3416306789"/>
              </p:ext>
            </p:extLst>
          </p:nvPr>
        </p:nvGraphicFramePr>
        <p:xfrm>
          <a:off x="843086" y="5517232"/>
          <a:ext cx="4217987" cy="425450"/>
        </p:xfrm>
        <a:graphic>
          <a:graphicData uri="http://schemas.openxmlformats.org/presentationml/2006/ole">
            <mc:AlternateContent xmlns:mc="http://schemas.openxmlformats.org/markup-compatibility/2006">
              <mc:Choice xmlns:v="urn:schemas-microsoft-com:vml" Requires="v">
                <p:oleObj spid="_x0000_s8225" name="Equation" r:id="rId7" imgW="1714320" imgH="190440" progId="Equation.DSMT4">
                  <p:embed/>
                </p:oleObj>
              </mc:Choice>
              <mc:Fallback>
                <p:oleObj name="Equation" r:id="rId7" imgW="1714320" imgH="190440" progId="Equation.DSMT4">
                  <p:embed/>
                  <p:pic>
                    <p:nvPicPr>
                      <p:cNvPr id="0" name="物件 7"/>
                      <p:cNvPicPr>
                        <a:picLocks noChangeAspect="1" noChangeArrowheads="1"/>
                      </p:cNvPicPr>
                      <p:nvPr/>
                    </p:nvPicPr>
                    <p:blipFill>
                      <a:blip r:embed="rId8"/>
                      <a:srcRect/>
                      <a:stretch>
                        <a:fillRect/>
                      </a:stretch>
                    </p:blipFill>
                    <p:spPr bwMode="auto">
                      <a:xfrm>
                        <a:off x="843086" y="5517232"/>
                        <a:ext cx="42179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367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4031" y="274638"/>
            <a:ext cx="9140543" cy="4306490"/>
          </a:xfrm>
        </p:spPr>
        <p:txBody>
          <a:bodyPr>
            <a:normAutofit/>
          </a:bodyPr>
          <a:lstStyle/>
          <a:p>
            <a:r>
              <a:rPr lang="zh-TW" altLang="en-US" b="1" dirty="0" smtClean="0">
                <a:latin typeface="+mj-ea"/>
              </a:rPr>
              <a:t>變異數分析</a:t>
            </a:r>
            <a:r>
              <a:rPr lang="en-US" altLang="zh-TW" dirty="0" smtClean="0">
                <a:latin typeface="+mj-ea"/>
              </a:rPr>
              <a:t/>
            </a:r>
            <a:br>
              <a:rPr lang="en-US" altLang="zh-TW" dirty="0" smtClean="0">
                <a:latin typeface="+mj-ea"/>
              </a:rPr>
            </a:br>
            <a:r>
              <a:rPr lang="en-US" altLang="zh-TW" dirty="0" smtClean="0"/>
              <a:t>(</a:t>
            </a:r>
            <a:r>
              <a:rPr lang="en-US" altLang="zh-TW" dirty="0"/>
              <a:t>Analysis of  </a:t>
            </a:r>
            <a:r>
              <a:rPr lang="en-US" altLang="zh-TW" dirty="0" err="1"/>
              <a:t>Variance;ANOVA</a:t>
            </a:r>
            <a:r>
              <a:rPr lang="en-US" altLang="zh-TW" dirty="0"/>
              <a:t>)</a:t>
            </a:r>
            <a:r>
              <a:rPr lang="zh-TW" altLang="en-US" dirty="0"/>
              <a:t/>
            </a:r>
            <a:br>
              <a:rPr lang="zh-TW" altLang="en-US" dirty="0"/>
            </a:br>
            <a:r>
              <a:rPr lang="en-US" altLang="zh-TW" dirty="0" smtClean="0">
                <a:latin typeface="+mj-ea"/>
              </a:rPr>
              <a:t/>
            </a:r>
            <a:br>
              <a:rPr lang="en-US" altLang="zh-TW" dirty="0" smtClean="0">
                <a:latin typeface="+mj-ea"/>
              </a:rPr>
            </a:br>
            <a:endParaRPr lang="zh-TW" altLang="en-US" dirty="0">
              <a:latin typeface="+mj-ea"/>
            </a:endParaRPr>
          </a:p>
        </p:txBody>
      </p:sp>
    </p:spTree>
    <p:extLst>
      <p:ext uri="{BB962C8B-B14F-4D97-AF65-F5344CB8AC3E}">
        <p14:creationId xmlns:p14="http://schemas.microsoft.com/office/powerpoint/2010/main" val="2754013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476672"/>
            <a:ext cx="9072563" cy="1143000"/>
          </a:xfrm>
        </p:spPr>
        <p:txBody>
          <a:bodyPr/>
          <a:lstStyle/>
          <a:p>
            <a:r>
              <a:rPr lang="zh-TW" altLang="en-US" b="1" dirty="0" smtClean="0"/>
              <a:t>四、</a:t>
            </a:r>
            <a:r>
              <a:rPr lang="zh-TW" altLang="zh-TW" b="1" dirty="0" smtClean="0"/>
              <a:t>事後</a:t>
            </a:r>
            <a:r>
              <a:rPr lang="zh-TW" altLang="zh-TW" b="1" dirty="0"/>
              <a:t>檢定</a:t>
            </a:r>
            <a:r>
              <a:rPr lang="en-US" altLang="zh-TW" b="1" dirty="0"/>
              <a:t>(Post-hoc</a:t>
            </a:r>
            <a:r>
              <a:rPr lang="zh-TW" altLang="zh-TW" b="1" dirty="0"/>
              <a:t>多重比較</a:t>
            </a:r>
            <a:r>
              <a:rPr lang="en-US" altLang="zh-TW" b="1" dirty="0"/>
              <a:t>)</a:t>
            </a:r>
            <a:endParaRPr lang="zh-TW" altLang="en-US" dirty="0"/>
          </a:p>
        </p:txBody>
      </p:sp>
      <p:sp>
        <p:nvSpPr>
          <p:cNvPr id="3" name="內容版面配置區 2"/>
          <p:cNvSpPr>
            <a:spLocks noGrp="1"/>
          </p:cNvSpPr>
          <p:nvPr>
            <p:ph idx="1"/>
          </p:nvPr>
        </p:nvSpPr>
        <p:spPr/>
        <p:txBody>
          <a:bodyPr/>
          <a:lstStyle/>
          <a:p>
            <a:r>
              <a:rPr lang="zh-TW" altLang="en-US" dirty="0" smtClean="0"/>
              <a:t>什麼情況之下，我們要進行事後檢定</a:t>
            </a:r>
            <a:r>
              <a:rPr lang="en-US" altLang="zh-TW" dirty="0" smtClean="0"/>
              <a:t>?</a:t>
            </a:r>
            <a:endParaRPr lang="zh-TW" altLang="en-US" dirty="0"/>
          </a:p>
        </p:txBody>
      </p:sp>
      <p:sp>
        <p:nvSpPr>
          <p:cNvPr id="4" name="書卷 (水平) 3"/>
          <p:cNvSpPr/>
          <p:nvPr/>
        </p:nvSpPr>
        <p:spPr>
          <a:xfrm>
            <a:off x="1511920" y="2204864"/>
            <a:ext cx="6408712" cy="2592288"/>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3600" dirty="0" smtClean="0"/>
              <a:t>當變異數分析結果顯著性小於</a:t>
            </a:r>
            <a:r>
              <a:rPr lang="en-US" altLang="zh-TW" sz="3600" dirty="0" smtClean="0"/>
              <a:t>0.05</a:t>
            </a:r>
            <a:r>
              <a:rPr lang="zh-TW" altLang="en-US" sz="3600" dirty="0" smtClean="0"/>
              <a:t>時</a:t>
            </a:r>
            <a:endParaRPr lang="zh-TW" altLang="en-US" sz="3600" dirty="0"/>
          </a:p>
        </p:txBody>
      </p:sp>
    </p:spTree>
    <p:extLst>
      <p:ext uri="{BB962C8B-B14F-4D97-AF65-F5344CB8AC3E}">
        <p14:creationId xmlns:p14="http://schemas.microsoft.com/office/powerpoint/2010/main" val="134875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548680"/>
            <a:ext cx="9072563" cy="1143000"/>
          </a:xfrm>
        </p:spPr>
        <p:txBody>
          <a:bodyPr/>
          <a:lstStyle/>
          <a:p>
            <a:r>
              <a:rPr lang="zh-TW" altLang="zh-TW" b="1" dirty="0"/>
              <a:t>事後檢定</a:t>
            </a:r>
            <a:r>
              <a:rPr lang="en-US" altLang="zh-TW" b="1" dirty="0"/>
              <a:t>-</a:t>
            </a:r>
            <a:r>
              <a:rPr lang="zh-TW" altLang="en-US" b="1" dirty="0"/>
              <a:t>步驟</a:t>
            </a:r>
            <a:r>
              <a:rPr lang="en-US" altLang="zh-TW" b="1" dirty="0"/>
              <a:t>1</a:t>
            </a:r>
            <a:endParaRPr lang="zh-TW" altLang="zh-TW"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800" y="1412776"/>
            <a:ext cx="8280920" cy="506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31800" y="1340768"/>
            <a:ext cx="1440160" cy="7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178514" y="3501008"/>
            <a:ext cx="2583904"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320232" y="5805264"/>
            <a:ext cx="3384376"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032200" y="1484784"/>
            <a:ext cx="5832648" cy="20162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3200" dirty="0" smtClean="0"/>
              <a:t>分析</a:t>
            </a:r>
            <a:r>
              <a:rPr lang="en-US" altLang="zh-TW" sz="3200" dirty="0" smtClean="0"/>
              <a:t>-&gt;</a:t>
            </a:r>
            <a:r>
              <a:rPr lang="zh-TW" altLang="en-US" sz="3200" dirty="0" smtClean="0"/>
              <a:t>比較平均數法</a:t>
            </a:r>
            <a:endParaRPr lang="en-US" altLang="zh-TW" sz="3200" dirty="0" smtClean="0"/>
          </a:p>
          <a:p>
            <a:pPr algn="ctr"/>
            <a:r>
              <a:rPr lang="en-US" altLang="zh-TW" sz="3200" dirty="0" smtClean="0"/>
              <a:t>-&gt;</a:t>
            </a:r>
            <a:r>
              <a:rPr lang="zh-TW" altLang="en-US" sz="3200" dirty="0" smtClean="0"/>
              <a:t>單因子變異數分析</a:t>
            </a:r>
            <a:endParaRPr lang="zh-TW" altLang="en-US" sz="3200" dirty="0"/>
          </a:p>
        </p:txBody>
      </p:sp>
    </p:spTree>
    <p:extLst>
      <p:ext uri="{BB962C8B-B14F-4D97-AF65-F5344CB8AC3E}">
        <p14:creationId xmlns:p14="http://schemas.microsoft.com/office/powerpoint/2010/main" val="33947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476672"/>
            <a:ext cx="9072563" cy="1143000"/>
          </a:xfrm>
        </p:spPr>
        <p:txBody>
          <a:bodyPr/>
          <a:lstStyle/>
          <a:p>
            <a:r>
              <a:rPr lang="zh-TW" altLang="zh-TW" b="1" dirty="0"/>
              <a:t>事後檢定</a:t>
            </a:r>
            <a:r>
              <a:rPr lang="en-US" altLang="zh-TW" b="1" dirty="0"/>
              <a:t>-</a:t>
            </a:r>
            <a:r>
              <a:rPr lang="zh-TW" altLang="en-US" b="1" dirty="0" smtClean="0"/>
              <a:t>步驟</a:t>
            </a:r>
            <a:r>
              <a:rPr lang="en-US" altLang="zh-TW" b="1" dirty="0" smtClean="0"/>
              <a:t>2</a:t>
            </a:r>
            <a:endParaRPr lang="zh-TW" alt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816" y="1484784"/>
            <a:ext cx="8469441" cy="460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單箭頭接點 4"/>
          <p:cNvCxnSpPr/>
          <p:nvPr/>
        </p:nvCxnSpPr>
        <p:spPr>
          <a:xfrm>
            <a:off x="2664048" y="2708920"/>
            <a:ext cx="1008112" cy="20882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a:off x="2159992" y="3068960"/>
            <a:ext cx="1512168" cy="216024"/>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522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476672"/>
            <a:ext cx="9072563" cy="1143000"/>
          </a:xfrm>
        </p:spPr>
        <p:txBody>
          <a:bodyPr/>
          <a:lstStyle/>
          <a:p>
            <a:r>
              <a:rPr lang="zh-TW" altLang="zh-TW" b="1" dirty="0"/>
              <a:t>事後檢定</a:t>
            </a:r>
            <a:r>
              <a:rPr lang="en-US" altLang="zh-TW" b="1" dirty="0"/>
              <a:t>-</a:t>
            </a:r>
            <a:r>
              <a:rPr lang="zh-TW" altLang="en-US" b="1" dirty="0" smtClean="0"/>
              <a:t>步驟</a:t>
            </a:r>
            <a:r>
              <a:rPr lang="en-US" altLang="zh-TW" b="1" dirty="0" smtClean="0"/>
              <a:t>3</a:t>
            </a:r>
            <a:endParaRPr lang="zh-TW" altLang="en-US" dirty="0"/>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800" y="1340768"/>
            <a:ext cx="8608921"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673378" y="2492896"/>
            <a:ext cx="1944216"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23852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476672"/>
            <a:ext cx="9072563" cy="1143000"/>
          </a:xfrm>
        </p:spPr>
        <p:txBody>
          <a:bodyPr/>
          <a:lstStyle/>
          <a:p>
            <a:r>
              <a:rPr lang="zh-TW" altLang="zh-TW" b="1" dirty="0"/>
              <a:t>事後檢定</a:t>
            </a:r>
            <a:r>
              <a:rPr lang="en-US" altLang="zh-TW" b="1" dirty="0"/>
              <a:t>-</a:t>
            </a:r>
            <a:r>
              <a:rPr lang="zh-TW" altLang="en-US" b="1" dirty="0" smtClean="0"/>
              <a:t>步驟</a:t>
            </a:r>
            <a:r>
              <a:rPr lang="en-US" altLang="zh-TW" b="1" dirty="0" smtClean="0"/>
              <a:t>4</a:t>
            </a:r>
            <a:endParaRPr lang="zh-TW" alt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792" y="1340768"/>
            <a:ext cx="8691309"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47824" y="3140968"/>
            <a:ext cx="1368152"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6685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014" y="341784"/>
            <a:ext cx="9072563" cy="1143000"/>
          </a:xfrm>
        </p:spPr>
        <p:txBody>
          <a:bodyPr/>
          <a:lstStyle/>
          <a:p>
            <a:r>
              <a:rPr lang="zh-TW" altLang="en-US" b="1" dirty="0"/>
              <a:t>事後檢定</a:t>
            </a:r>
            <a:r>
              <a:rPr lang="en-US" altLang="zh-TW" b="1" dirty="0"/>
              <a:t>-</a:t>
            </a:r>
            <a:r>
              <a:rPr lang="zh-TW" altLang="en-US" b="1" dirty="0"/>
              <a:t>報表解</a:t>
            </a:r>
            <a:r>
              <a:rPr lang="zh-TW" altLang="en-US" b="1" dirty="0" smtClean="0"/>
              <a:t>讀</a:t>
            </a:r>
            <a:r>
              <a:rPr lang="en-US" altLang="zh-TW" b="1" dirty="0" smtClean="0"/>
              <a:t>1</a:t>
            </a:r>
            <a:endParaRPr lang="zh-TW" altLang="en-US" b="1"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1797141639"/>
              </p:ext>
            </p:extLst>
          </p:nvPr>
        </p:nvGraphicFramePr>
        <p:xfrm>
          <a:off x="359792" y="1196752"/>
          <a:ext cx="9145016" cy="5263337"/>
        </p:xfrm>
        <a:graphic>
          <a:graphicData uri="http://schemas.openxmlformats.org/drawingml/2006/table">
            <a:tbl>
              <a:tblPr/>
              <a:tblGrid>
                <a:gridCol w="1346941"/>
                <a:gridCol w="1451978"/>
                <a:gridCol w="1604761"/>
                <a:gridCol w="1176510"/>
                <a:gridCol w="1194158"/>
                <a:gridCol w="1194158"/>
                <a:gridCol w="1176510"/>
              </a:tblGrid>
              <a:tr h="255629">
                <a:tc gridSpan="7">
                  <a:txBody>
                    <a:bodyPr/>
                    <a:lstStyle/>
                    <a:p>
                      <a:pPr marL="38100" marR="38100" algn="ctr">
                        <a:lnSpc>
                          <a:spcPts val="1600"/>
                        </a:lnSpc>
                        <a:spcAft>
                          <a:spcPts val="0"/>
                        </a:spcAft>
                      </a:pPr>
                      <a:endParaRPr lang="en-US" altLang="zh-TW" sz="2000" b="1" kern="0" dirty="0" smtClean="0">
                        <a:solidFill>
                          <a:srgbClr val="000000"/>
                        </a:solidFill>
                        <a:effectLst/>
                        <a:latin typeface="MingLiU"/>
                        <a:ea typeface="新細明體"/>
                        <a:cs typeface="MingLiU"/>
                      </a:endParaRPr>
                    </a:p>
                    <a:p>
                      <a:pPr marL="38100" marR="38100" algn="ctr">
                        <a:lnSpc>
                          <a:spcPts val="1600"/>
                        </a:lnSpc>
                        <a:spcAft>
                          <a:spcPts val="0"/>
                        </a:spcAft>
                      </a:pPr>
                      <a:r>
                        <a:rPr lang="zh-TW" sz="2000" b="1" kern="0" dirty="0" smtClean="0">
                          <a:solidFill>
                            <a:srgbClr val="000000"/>
                          </a:solidFill>
                          <a:effectLst/>
                          <a:latin typeface="MingLiU"/>
                          <a:ea typeface="新細明體"/>
                          <a:cs typeface="MingLiU"/>
                        </a:rPr>
                        <a:t>多重</a:t>
                      </a:r>
                      <a:r>
                        <a:rPr lang="zh-TW" sz="2000" b="1" kern="0" dirty="0">
                          <a:solidFill>
                            <a:srgbClr val="000000"/>
                          </a:solidFill>
                          <a:effectLst/>
                          <a:latin typeface="MingLiU"/>
                          <a:ea typeface="新細明體"/>
                          <a:cs typeface="MingLiU"/>
                        </a:rPr>
                        <a:t>比較</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11256">
                <a:tc gridSpan="7">
                  <a:txBody>
                    <a:bodyPr/>
                    <a:lstStyle/>
                    <a:p>
                      <a:pPr marL="38100" marR="38100">
                        <a:lnSpc>
                          <a:spcPts val="1600"/>
                        </a:lnSpc>
                        <a:spcAft>
                          <a:spcPts val="0"/>
                        </a:spcAft>
                      </a:pPr>
                      <a:r>
                        <a:rPr lang="zh-TW" sz="2000" kern="0" dirty="0">
                          <a:solidFill>
                            <a:srgbClr val="000000"/>
                          </a:solidFill>
                          <a:effectLst/>
                          <a:latin typeface="MingLiU"/>
                          <a:ea typeface="新細明體"/>
                          <a:cs typeface="MingLiU"/>
                        </a:rPr>
                        <a:t>依變數</a:t>
                      </a:r>
                      <a:r>
                        <a:rPr lang="en-US" sz="2000" kern="0" dirty="0">
                          <a:solidFill>
                            <a:srgbClr val="000000"/>
                          </a:solidFill>
                          <a:effectLst/>
                          <a:latin typeface="MingLiU"/>
                          <a:ea typeface="新細明體"/>
                          <a:cs typeface="MingLiU"/>
                        </a:rPr>
                        <a:t>: </a:t>
                      </a:r>
                      <a:r>
                        <a:rPr lang="zh-TW" sz="2000" kern="0" dirty="0">
                          <a:solidFill>
                            <a:srgbClr val="000000"/>
                          </a:solidFill>
                          <a:effectLst/>
                          <a:latin typeface="MingLiU"/>
                          <a:ea typeface="新細明體"/>
                          <a:cs typeface="MingLiU"/>
                        </a:rPr>
                        <a:t>成績</a:t>
                      </a:r>
                      <a:r>
                        <a:rPr lang="zh-TW" sz="2000" kern="0" dirty="0">
                          <a:solidFill>
                            <a:srgbClr val="000000"/>
                          </a:solidFill>
                          <a:effectLst/>
                          <a:latin typeface="Calibri"/>
                          <a:ea typeface="MingLiU"/>
                          <a:cs typeface="MingLiU"/>
                        </a:rPr>
                        <a:t> </a:t>
                      </a:r>
                      <a:endParaRPr lang="zh-TW" sz="2000" kern="100" dirty="0">
                        <a:effectLst/>
                        <a:latin typeface="Calibri"/>
                        <a:ea typeface="新細明體"/>
                        <a:cs typeface="Times New Roman"/>
                      </a:endParaRPr>
                    </a:p>
                    <a:p>
                      <a:pPr marL="38100" marR="38100">
                        <a:lnSpc>
                          <a:spcPts val="1600"/>
                        </a:lnSpc>
                        <a:spcAft>
                          <a:spcPts val="0"/>
                        </a:spcAft>
                      </a:pPr>
                      <a:r>
                        <a:rPr lang="en-US" sz="2000" kern="0" dirty="0">
                          <a:solidFill>
                            <a:srgbClr val="000000"/>
                          </a:solidFill>
                          <a:effectLst/>
                          <a:latin typeface="MingLiU"/>
                          <a:ea typeface="新細明體"/>
                          <a:cs typeface="MingLiU"/>
                        </a:rPr>
                        <a:t> </a:t>
                      </a:r>
                      <a:r>
                        <a:rPr lang="en-US" sz="2000" kern="0" dirty="0" err="1">
                          <a:solidFill>
                            <a:srgbClr val="000000"/>
                          </a:solidFill>
                          <a:effectLst/>
                          <a:latin typeface="MingLiU"/>
                          <a:ea typeface="新細明體"/>
                          <a:cs typeface="MingLiU"/>
                        </a:rPr>
                        <a:t>Scheffe</a:t>
                      </a:r>
                      <a:r>
                        <a:rPr lang="en-US" sz="2000" kern="0" dirty="0">
                          <a:solidFill>
                            <a:srgbClr val="000000"/>
                          </a:solidFill>
                          <a:effectLst/>
                          <a:latin typeface="MingLiU"/>
                          <a:ea typeface="新細明體"/>
                          <a:cs typeface="MingLiU"/>
                        </a:rPr>
                        <a:t> </a:t>
                      </a:r>
                      <a:r>
                        <a:rPr lang="zh-TW" sz="2000" kern="0" dirty="0">
                          <a:solidFill>
                            <a:srgbClr val="000000"/>
                          </a:solidFill>
                          <a:effectLst/>
                          <a:latin typeface="MingLiU"/>
                          <a:ea typeface="新細明體"/>
                          <a:cs typeface="MingLiU"/>
                        </a:rPr>
                        <a:t>法</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5629">
                <a:tc rowSpan="2">
                  <a:txBody>
                    <a:bodyPr/>
                    <a:lstStyle/>
                    <a:p>
                      <a:pPr marL="38100" marR="38100">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I) </a:t>
                      </a:r>
                      <a:r>
                        <a:rPr lang="zh-TW" sz="2000" kern="0" dirty="0">
                          <a:solidFill>
                            <a:srgbClr val="000000"/>
                          </a:solidFill>
                          <a:effectLst/>
                          <a:latin typeface="MingLiU"/>
                          <a:ea typeface="新細明體"/>
                          <a:cs typeface="MingLiU"/>
                        </a:rPr>
                        <a:t>方法</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8100" marR="38100">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J) </a:t>
                      </a:r>
                      <a:r>
                        <a:rPr lang="zh-TW" sz="2000" kern="0" dirty="0">
                          <a:solidFill>
                            <a:srgbClr val="000000"/>
                          </a:solidFill>
                          <a:effectLst/>
                          <a:latin typeface="MingLiU"/>
                          <a:ea typeface="新細明體"/>
                          <a:cs typeface="MingLiU"/>
                        </a:rPr>
                        <a:t>方法</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8100" marR="38100" algn="ctr">
                        <a:lnSpc>
                          <a:spcPts val="1600"/>
                        </a:lnSpc>
                        <a:spcAft>
                          <a:spcPts val="0"/>
                        </a:spcAft>
                      </a:pPr>
                      <a:r>
                        <a:rPr lang="zh-TW" sz="2000" kern="0">
                          <a:solidFill>
                            <a:srgbClr val="000000"/>
                          </a:solidFill>
                          <a:effectLst/>
                          <a:latin typeface="MingLiU"/>
                          <a:ea typeface="新細明體"/>
                          <a:cs typeface="MingLiU"/>
                        </a:rPr>
                        <a:t>平均差異</a:t>
                      </a:r>
                      <a:r>
                        <a:rPr lang="en-US" sz="2000" kern="0">
                          <a:solidFill>
                            <a:srgbClr val="000000"/>
                          </a:solidFill>
                          <a:effectLst/>
                          <a:latin typeface="MingLiU"/>
                          <a:ea typeface="新細明體"/>
                          <a:cs typeface="MingLiU"/>
                        </a:rPr>
                        <a:t> (I-J)</a:t>
                      </a:r>
                      <a:endParaRPr lang="zh-TW" sz="20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8100" marR="38100" algn="ctr">
                        <a:lnSpc>
                          <a:spcPts val="1600"/>
                        </a:lnSpc>
                        <a:spcAft>
                          <a:spcPts val="0"/>
                        </a:spcAft>
                      </a:pPr>
                      <a:endParaRPr lang="en-US" altLang="zh-TW" sz="2000" kern="0" dirty="0" smtClean="0">
                        <a:solidFill>
                          <a:srgbClr val="000000"/>
                        </a:solidFill>
                        <a:effectLst/>
                        <a:latin typeface="MingLiU"/>
                        <a:ea typeface="新細明體"/>
                        <a:cs typeface="MingLiU"/>
                      </a:endParaRPr>
                    </a:p>
                    <a:p>
                      <a:pPr marL="38100" marR="38100" algn="ctr">
                        <a:lnSpc>
                          <a:spcPts val="1600"/>
                        </a:lnSpc>
                        <a:spcAft>
                          <a:spcPts val="0"/>
                        </a:spcAft>
                      </a:pPr>
                      <a:r>
                        <a:rPr lang="zh-TW" sz="2000" kern="0" dirty="0" smtClean="0">
                          <a:solidFill>
                            <a:srgbClr val="000000"/>
                          </a:solidFill>
                          <a:effectLst/>
                          <a:latin typeface="MingLiU"/>
                          <a:ea typeface="新細明體"/>
                          <a:cs typeface="MingLiU"/>
                        </a:rPr>
                        <a:t>標準</a:t>
                      </a:r>
                      <a:r>
                        <a:rPr lang="zh-TW" sz="2000" kern="0" dirty="0">
                          <a:solidFill>
                            <a:srgbClr val="000000"/>
                          </a:solidFill>
                          <a:effectLst/>
                          <a:latin typeface="MingLiU"/>
                          <a:ea typeface="新細明體"/>
                          <a:cs typeface="MingLiU"/>
                        </a:rPr>
                        <a:t>誤</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8100" marR="38100" algn="ctr">
                        <a:lnSpc>
                          <a:spcPts val="1600"/>
                        </a:lnSpc>
                        <a:spcAft>
                          <a:spcPts val="0"/>
                        </a:spcAft>
                      </a:pPr>
                      <a:endParaRPr lang="en-US" altLang="zh-TW" sz="2000" kern="0" dirty="0" smtClean="0">
                        <a:solidFill>
                          <a:srgbClr val="000000"/>
                        </a:solidFill>
                        <a:effectLst/>
                        <a:latin typeface="MingLiU"/>
                        <a:ea typeface="新細明體"/>
                        <a:cs typeface="MingLiU"/>
                      </a:endParaRPr>
                    </a:p>
                    <a:p>
                      <a:pPr marL="38100" marR="38100" algn="ctr">
                        <a:lnSpc>
                          <a:spcPts val="1600"/>
                        </a:lnSpc>
                        <a:spcAft>
                          <a:spcPts val="0"/>
                        </a:spcAft>
                      </a:pPr>
                      <a:r>
                        <a:rPr lang="zh-TW" sz="2000" kern="0" dirty="0" smtClean="0">
                          <a:solidFill>
                            <a:srgbClr val="000000"/>
                          </a:solidFill>
                          <a:effectLst/>
                          <a:latin typeface="MingLiU"/>
                          <a:ea typeface="新細明體"/>
                          <a:cs typeface="MingLiU"/>
                        </a:rPr>
                        <a:t>顯著</a:t>
                      </a:r>
                      <a:r>
                        <a:rPr lang="zh-TW" sz="2000" kern="0" dirty="0">
                          <a:solidFill>
                            <a:srgbClr val="000000"/>
                          </a:solidFill>
                          <a:effectLst/>
                          <a:latin typeface="MingLiU"/>
                          <a:ea typeface="新細明體"/>
                          <a:cs typeface="MingLiU"/>
                        </a:rPr>
                        <a:t>性</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8100" marR="38100" algn="ctr">
                        <a:lnSpc>
                          <a:spcPts val="1600"/>
                        </a:lnSpc>
                        <a:spcAft>
                          <a:spcPts val="0"/>
                        </a:spcAft>
                      </a:pPr>
                      <a:r>
                        <a:rPr lang="en-US" sz="2000" kern="0">
                          <a:solidFill>
                            <a:srgbClr val="000000"/>
                          </a:solidFill>
                          <a:effectLst/>
                          <a:latin typeface="MingLiU"/>
                          <a:ea typeface="新細明體"/>
                          <a:cs typeface="MingLiU"/>
                        </a:rPr>
                        <a:t>95% </a:t>
                      </a:r>
                      <a:r>
                        <a:rPr lang="zh-TW" sz="2000" kern="0">
                          <a:solidFill>
                            <a:srgbClr val="000000"/>
                          </a:solidFill>
                          <a:effectLst/>
                          <a:latin typeface="MingLiU"/>
                          <a:ea typeface="新細明體"/>
                          <a:cs typeface="MingLiU"/>
                        </a:rPr>
                        <a:t>信賴區間</a:t>
                      </a:r>
                      <a:endParaRPr lang="zh-TW" sz="20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25562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38100" marR="38100" algn="ctr">
                        <a:lnSpc>
                          <a:spcPts val="1600"/>
                        </a:lnSpc>
                        <a:spcAft>
                          <a:spcPts val="0"/>
                        </a:spcAft>
                      </a:pPr>
                      <a:r>
                        <a:rPr lang="zh-TW" sz="2000" kern="0">
                          <a:solidFill>
                            <a:srgbClr val="000000"/>
                          </a:solidFill>
                          <a:effectLst/>
                          <a:latin typeface="MingLiU"/>
                          <a:ea typeface="新細明體"/>
                          <a:cs typeface="MingLiU"/>
                        </a:rPr>
                        <a:t>下界</a:t>
                      </a:r>
                      <a:endParaRPr lang="zh-TW" sz="20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zh-TW" sz="2000" kern="0">
                          <a:solidFill>
                            <a:srgbClr val="000000"/>
                          </a:solidFill>
                          <a:effectLst/>
                          <a:latin typeface="MingLiU"/>
                          <a:ea typeface="新細明體"/>
                          <a:cs typeface="MingLiU"/>
                        </a:rPr>
                        <a:t>上界</a:t>
                      </a:r>
                      <a:endParaRPr lang="zh-TW" sz="20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885">
                <a:tc rowSpan="2">
                  <a:txBody>
                    <a:bodyPr/>
                    <a:lstStyle/>
                    <a:p>
                      <a:pPr marL="38100" marR="38100">
                        <a:lnSpc>
                          <a:spcPts val="1600"/>
                        </a:lnSpc>
                        <a:spcAft>
                          <a:spcPts val="0"/>
                        </a:spcAft>
                      </a:pPr>
                      <a:endParaRPr lang="en-US" altLang="zh-TW" sz="2000" kern="0" dirty="0" smtClean="0">
                        <a:solidFill>
                          <a:srgbClr val="000000"/>
                        </a:solidFill>
                        <a:effectLst/>
                        <a:latin typeface="MingLiU"/>
                        <a:ea typeface="新細明體"/>
                        <a:cs typeface="MingLiU"/>
                      </a:endParaRPr>
                    </a:p>
                    <a:p>
                      <a:pPr marL="38100" marR="38100">
                        <a:lnSpc>
                          <a:spcPts val="1600"/>
                        </a:lnSpc>
                        <a:spcAft>
                          <a:spcPts val="0"/>
                        </a:spcAft>
                      </a:pPr>
                      <a:r>
                        <a:rPr lang="zh-TW" sz="2000" kern="0" dirty="0" smtClean="0">
                          <a:solidFill>
                            <a:srgbClr val="000000"/>
                          </a:solidFill>
                          <a:effectLst/>
                          <a:latin typeface="MingLiU"/>
                          <a:ea typeface="新細明體"/>
                          <a:cs typeface="MingLiU"/>
                        </a:rPr>
                        <a:t>演講</a:t>
                      </a:r>
                      <a:r>
                        <a:rPr lang="zh-TW" sz="2000" kern="0" dirty="0">
                          <a:solidFill>
                            <a:srgbClr val="000000"/>
                          </a:solidFill>
                          <a:effectLst/>
                          <a:latin typeface="MingLiU"/>
                          <a:ea typeface="新細明體"/>
                          <a:cs typeface="MingLiU"/>
                        </a:rPr>
                        <a:t>法</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endParaRPr lang="en-US" altLang="zh-TW" sz="2000" kern="0" dirty="0" smtClean="0">
                        <a:solidFill>
                          <a:srgbClr val="000000"/>
                        </a:solidFill>
                        <a:effectLst/>
                        <a:latin typeface="MingLiU"/>
                        <a:ea typeface="新細明體"/>
                        <a:cs typeface="MingLiU"/>
                      </a:endParaRPr>
                    </a:p>
                    <a:p>
                      <a:pPr marL="38100" marR="38100">
                        <a:lnSpc>
                          <a:spcPts val="1600"/>
                        </a:lnSpc>
                        <a:spcAft>
                          <a:spcPts val="0"/>
                        </a:spcAft>
                      </a:pPr>
                      <a:r>
                        <a:rPr lang="zh-TW" sz="2000" kern="0" dirty="0" smtClean="0">
                          <a:solidFill>
                            <a:srgbClr val="000000"/>
                          </a:solidFill>
                          <a:effectLst/>
                          <a:latin typeface="MingLiU"/>
                          <a:ea typeface="新細明體"/>
                          <a:cs typeface="MingLiU"/>
                        </a:rPr>
                        <a:t>編</a:t>
                      </a:r>
                      <a:r>
                        <a:rPr lang="zh-TW" sz="2000" kern="0" dirty="0">
                          <a:solidFill>
                            <a:srgbClr val="000000"/>
                          </a:solidFill>
                          <a:effectLst/>
                          <a:latin typeface="MingLiU"/>
                          <a:ea typeface="新細明體"/>
                          <a:cs typeface="MingLiU"/>
                        </a:rPr>
                        <a:t>序法</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7.50000</a:t>
                      </a:r>
                      <a:r>
                        <a:rPr lang="en-US" sz="2000" kern="0" baseline="30000" dirty="0">
                          <a:solidFill>
                            <a:srgbClr val="000000"/>
                          </a:solidFill>
                          <a:effectLst/>
                          <a:latin typeface="MingLiU"/>
                          <a:ea typeface="新細明體"/>
                          <a:cs typeface="MingLiU"/>
                        </a:rPr>
                        <a:t>*</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93690</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000</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ingLiU"/>
                        <a:ea typeface="新細明體"/>
                        <a:cs typeface="MingLiU"/>
                      </a:endParaRPr>
                    </a:p>
                    <a:p>
                      <a:pPr marL="38100" marR="38100" algn="r">
                        <a:lnSpc>
                          <a:spcPts val="1600"/>
                        </a:lnSpc>
                        <a:spcAft>
                          <a:spcPts val="0"/>
                        </a:spcAft>
                      </a:pPr>
                      <a:r>
                        <a:rPr lang="en-US" sz="1800" kern="0" dirty="0" smtClean="0">
                          <a:solidFill>
                            <a:srgbClr val="000000"/>
                          </a:solidFill>
                          <a:effectLst/>
                          <a:latin typeface="MingLiU"/>
                          <a:ea typeface="新細明體"/>
                          <a:cs typeface="MingLiU"/>
                        </a:rPr>
                        <a:t>-10.0425</a:t>
                      </a:r>
                      <a:endParaRPr lang="zh-TW" sz="18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4.9575</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885">
                <a:tc vMerge="1">
                  <a:txBody>
                    <a:bodyPr/>
                    <a:lstStyle/>
                    <a:p>
                      <a:endParaRPr lang="zh-TW" altLang="en-US"/>
                    </a:p>
                  </a:txBody>
                  <a:tcPr/>
                </a:tc>
                <a:tc>
                  <a:txBody>
                    <a:bodyPr/>
                    <a:lstStyle/>
                    <a:p>
                      <a:pPr marL="38100" marR="38100">
                        <a:lnSpc>
                          <a:spcPts val="1600"/>
                        </a:lnSpc>
                        <a:spcAft>
                          <a:spcPts val="0"/>
                        </a:spcAft>
                      </a:pPr>
                      <a:endParaRPr lang="en-US" altLang="zh-TW" sz="2000" kern="0" dirty="0" smtClean="0">
                        <a:solidFill>
                          <a:srgbClr val="000000"/>
                        </a:solidFill>
                        <a:effectLst/>
                        <a:latin typeface="MingLiU"/>
                        <a:ea typeface="新細明體"/>
                        <a:cs typeface="MingLiU"/>
                      </a:endParaRPr>
                    </a:p>
                    <a:p>
                      <a:pPr marL="38100" marR="38100">
                        <a:lnSpc>
                          <a:spcPts val="1600"/>
                        </a:lnSpc>
                        <a:spcAft>
                          <a:spcPts val="0"/>
                        </a:spcAft>
                      </a:pPr>
                      <a:r>
                        <a:rPr lang="zh-TW" sz="2000" kern="0" dirty="0" smtClean="0">
                          <a:solidFill>
                            <a:srgbClr val="000000"/>
                          </a:solidFill>
                          <a:effectLst/>
                          <a:latin typeface="MingLiU"/>
                          <a:ea typeface="新細明體"/>
                          <a:cs typeface="MingLiU"/>
                        </a:rPr>
                        <a:t>啟發</a:t>
                      </a:r>
                      <a:r>
                        <a:rPr lang="zh-TW" sz="2000" kern="0" dirty="0">
                          <a:solidFill>
                            <a:srgbClr val="000000"/>
                          </a:solidFill>
                          <a:effectLst/>
                          <a:latin typeface="MingLiU"/>
                          <a:ea typeface="新細明體"/>
                          <a:cs typeface="MingLiU"/>
                        </a:rPr>
                        <a:t>法</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8.50000</a:t>
                      </a:r>
                      <a:r>
                        <a:rPr lang="en-US" sz="2000" kern="0" baseline="30000" dirty="0">
                          <a:solidFill>
                            <a:srgbClr val="000000"/>
                          </a:solidFill>
                          <a:effectLst/>
                          <a:latin typeface="MingLiU"/>
                          <a:ea typeface="新細明體"/>
                          <a:cs typeface="MingLiU"/>
                        </a:rPr>
                        <a:t>*</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93690</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000</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1800" kern="0" dirty="0" smtClean="0">
                        <a:solidFill>
                          <a:srgbClr val="000000"/>
                        </a:solidFill>
                        <a:effectLst/>
                        <a:latin typeface="MingLiU"/>
                        <a:ea typeface="新細明體"/>
                        <a:cs typeface="MingLiU"/>
                      </a:endParaRPr>
                    </a:p>
                    <a:p>
                      <a:pPr marL="38100" marR="38100" algn="r">
                        <a:lnSpc>
                          <a:spcPts val="1600"/>
                        </a:lnSpc>
                        <a:spcAft>
                          <a:spcPts val="0"/>
                        </a:spcAft>
                      </a:pPr>
                      <a:r>
                        <a:rPr lang="en-US" sz="1800" kern="0" dirty="0" smtClean="0">
                          <a:solidFill>
                            <a:srgbClr val="000000"/>
                          </a:solidFill>
                          <a:effectLst/>
                          <a:latin typeface="MingLiU"/>
                          <a:ea typeface="新細明體"/>
                          <a:cs typeface="MingLiU"/>
                        </a:rPr>
                        <a:t>-</a:t>
                      </a:r>
                      <a:r>
                        <a:rPr lang="en-US" sz="1800" kern="0" dirty="0">
                          <a:solidFill>
                            <a:srgbClr val="000000"/>
                          </a:solidFill>
                          <a:effectLst/>
                          <a:latin typeface="MingLiU"/>
                          <a:ea typeface="新細明體"/>
                          <a:cs typeface="MingLiU"/>
                        </a:rPr>
                        <a:t>11.0425</a:t>
                      </a:r>
                      <a:endParaRPr lang="zh-TW" sz="18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5.9575</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256">
                <a:tc rowSpan="2">
                  <a:txBody>
                    <a:bodyPr/>
                    <a:lstStyle/>
                    <a:p>
                      <a:pPr marL="38100" marR="38100">
                        <a:lnSpc>
                          <a:spcPts val="1600"/>
                        </a:lnSpc>
                        <a:spcAft>
                          <a:spcPts val="0"/>
                        </a:spcAft>
                      </a:pPr>
                      <a:endParaRPr lang="en-US" altLang="zh-TW" sz="2000" kern="0" dirty="0" smtClean="0">
                        <a:solidFill>
                          <a:srgbClr val="000000"/>
                        </a:solidFill>
                        <a:effectLst/>
                        <a:latin typeface="MingLiU"/>
                        <a:ea typeface="新細明體"/>
                        <a:cs typeface="MingLiU"/>
                      </a:endParaRPr>
                    </a:p>
                    <a:p>
                      <a:pPr marL="38100" marR="38100">
                        <a:lnSpc>
                          <a:spcPts val="1600"/>
                        </a:lnSpc>
                        <a:spcAft>
                          <a:spcPts val="0"/>
                        </a:spcAft>
                      </a:pPr>
                      <a:r>
                        <a:rPr lang="zh-TW" sz="2000" kern="0" dirty="0" smtClean="0">
                          <a:solidFill>
                            <a:srgbClr val="000000"/>
                          </a:solidFill>
                          <a:effectLst/>
                          <a:latin typeface="MingLiU"/>
                          <a:ea typeface="新細明體"/>
                          <a:cs typeface="MingLiU"/>
                        </a:rPr>
                        <a:t>編</a:t>
                      </a:r>
                      <a:r>
                        <a:rPr lang="zh-TW" sz="2000" kern="0" dirty="0">
                          <a:solidFill>
                            <a:srgbClr val="000000"/>
                          </a:solidFill>
                          <a:effectLst/>
                          <a:latin typeface="MingLiU"/>
                          <a:ea typeface="新細明體"/>
                          <a:cs typeface="MingLiU"/>
                        </a:rPr>
                        <a:t>序法</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endParaRPr lang="en-US" altLang="zh-TW" sz="2000" kern="0" dirty="0" smtClean="0">
                        <a:solidFill>
                          <a:srgbClr val="000000"/>
                        </a:solidFill>
                        <a:effectLst/>
                        <a:latin typeface="MingLiU"/>
                        <a:ea typeface="新細明體"/>
                        <a:cs typeface="MingLiU"/>
                      </a:endParaRPr>
                    </a:p>
                    <a:p>
                      <a:pPr marL="38100" marR="38100">
                        <a:lnSpc>
                          <a:spcPts val="1600"/>
                        </a:lnSpc>
                        <a:spcAft>
                          <a:spcPts val="0"/>
                        </a:spcAft>
                      </a:pPr>
                      <a:r>
                        <a:rPr lang="zh-TW" sz="2000" kern="0" dirty="0" smtClean="0">
                          <a:solidFill>
                            <a:srgbClr val="000000"/>
                          </a:solidFill>
                          <a:effectLst/>
                          <a:latin typeface="MingLiU"/>
                          <a:ea typeface="新細明體"/>
                          <a:cs typeface="MingLiU"/>
                        </a:rPr>
                        <a:t>演講</a:t>
                      </a:r>
                      <a:r>
                        <a:rPr lang="zh-TW" sz="2000" kern="0" dirty="0">
                          <a:solidFill>
                            <a:srgbClr val="000000"/>
                          </a:solidFill>
                          <a:effectLst/>
                          <a:latin typeface="MingLiU"/>
                          <a:ea typeface="新細明體"/>
                          <a:cs typeface="MingLiU"/>
                        </a:rPr>
                        <a:t>法</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7.50000</a:t>
                      </a:r>
                      <a:r>
                        <a:rPr lang="en-US" sz="2000" kern="0" baseline="30000" dirty="0">
                          <a:solidFill>
                            <a:srgbClr val="000000"/>
                          </a:solidFill>
                          <a:effectLst/>
                          <a:latin typeface="MingLiU"/>
                          <a:ea typeface="新細明體"/>
                          <a:cs typeface="MingLiU"/>
                        </a:rPr>
                        <a:t>*</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93690</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000</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4.9575</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10.0425</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256">
                <a:tc vMerge="1">
                  <a:txBody>
                    <a:bodyPr/>
                    <a:lstStyle/>
                    <a:p>
                      <a:endParaRPr lang="zh-TW" altLang="en-US"/>
                    </a:p>
                  </a:txBody>
                  <a:tcPr/>
                </a:tc>
                <a:tc>
                  <a:txBody>
                    <a:bodyPr/>
                    <a:lstStyle/>
                    <a:p>
                      <a:pPr marL="38100" marR="38100">
                        <a:lnSpc>
                          <a:spcPts val="1600"/>
                        </a:lnSpc>
                        <a:spcAft>
                          <a:spcPts val="0"/>
                        </a:spcAft>
                      </a:pPr>
                      <a:endParaRPr lang="en-US" altLang="zh-TW" sz="2000" kern="0" dirty="0" smtClean="0">
                        <a:solidFill>
                          <a:srgbClr val="000000"/>
                        </a:solidFill>
                        <a:effectLst/>
                        <a:latin typeface="MingLiU"/>
                        <a:ea typeface="新細明體"/>
                        <a:cs typeface="MingLiU"/>
                      </a:endParaRPr>
                    </a:p>
                    <a:p>
                      <a:pPr marL="38100" marR="38100">
                        <a:lnSpc>
                          <a:spcPts val="1600"/>
                        </a:lnSpc>
                        <a:spcAft>
                          <a:spcPts val="0"/>
                        </a:spcAft>
                      </a:pPr>
                      <a:r>
                        <a:rPr lang="zh-TW" sz="2000" kern="0" dirty="0" smtClean="0">
                          <a:solidFill>
                            <a:srgbClr val="000000"/>
                          </a:solidFill>
                          <a:effectLst/>
                          <a:latin typeface="MingLiU"/>
                          <a:ea typeface="新細明體"/>
                          <a:cs typeface="MingLiU"/>
                        </a:rPr>
                        <a:t>啟發</a:t>
                      </a:r>
                      <a:r>
                        <a:rPr lang="zh-TW" sz="2000" kern="0" dirty="0">
                          <a:solidFill>
                            <a:srgbClr val="000000"/>
                          </a:solidFill>
                          <a:effectLst/>
                          <a:latin typeface="MingLiU"/>
                          <a:ea typeface="新細明體"/>
                          <a:cs typeface="MingLiU"/>
                        </a:rPr>
                        <a:t>法</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1.00000</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93690</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578</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3.5425</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1.5425</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256">
                <a:tc rowSpan="2">
                  <a:txBody>
                    <a:bodyPr/>
                    <a:lstStyle/>
                    <a:p>
                      <a:pPr marL="38100" marR="38100">
                        <a:lnSpc>
                          <a:spcPts val="1600"/>
                        </a:lnSpc>
                        <a:spcAft>
                          <a:spcPts val="0"/>
                        </a:spcAft>
                      </a:pPr>
                      <a:endParaRPr lang="en-US" altLang="zh-TW" sz="2000" kern="0" dirty="0" smtClean="0">
                        <a:solidFill>
                          <a:srgbClr val="000000"/>
                        </a:solidFill>
                        <a:effectLst/>
                        <a:latin typeface="MingLiU"/>
                        <a:ea typeface="新細明體"/>
                        <a:cs typeface="MingLiU"/>
                      </a:endParaRPr>
                    </a:p>
                    <a:p>
                      <a:pPr marL="38100" marR="38100">
                        <a:lnSpc>
                          <a:spcPts val="1600"/>
                        </a:lnSpc>
                        <a:spcAft>
                          <a:spcPts val="0"/>
                        </a:spcAft>
                      </a:pPr>
                      <a:r>
                        <a:rPr lang="zh-TW" sz="2000" kern="0" dirty="0" smtClean="0">
                          <a:solidFill>
                            <a:srgbClr val="000000"/>
                          </a:solidFill>
                          <a:effectLst/>
                          <a:latin typeface="MingLiU"/>
                          <a:ea typeface="新細明體"/>
                          <a:cs typeface="MingLiU"/>
                        </a:rPr>
                        <a:t>啟發</a:t>
                      </a:r>
                      <a:r>
                        <a:rPr lang="zh-TW" sz="2000" kern="0" dirty="0">
                          <a:solidFill>
                            <a:srgbClr val="000000"/>
                          </a:solidFill>
                          <a:effectLst/>
                          <a:latin typeface="MingLiU"/>
                          <a:ea typeface="新細明體"/>
                          <a:cs typeface="MingLiU"/>
                        </a:rPr>
                        <a:t>法</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Aft>
                          <a:spcPts val="0"/>
                        </a:spcAft>
                      </a:pPr>
                      <a:endParaRPr lang="en-US" altLang="zh-TW" sz="2000" kern="0" dirty="0" smtClean="0">
                        <a:solidFill>
                          <a:srgbClr val="000000"/>
                        </a:solidFill>
                        <a:effectLst/>
                        <a:latin typeface="MingLiU"/>
                        <a:ea typeface="新細明體"/>
                        <a:cs typeface="MingLiU"/>
                      </a:endParaRPr>
                    </a:p>
                    <a:p>
                      <a:pPr marL="38100" marR="38100">
                        <a:lnSpc>
                          <a:spcPts val="1600"/>
                        </a:lnSpc>
                        <a:spcAft>
                          <a:spcPts val="0"/>
                        </a:spcAft>
                      </a:pPr>
                      <a:r>
                        <a:rPr lang="zh-TW" sz="2000" kern="0" dirty="0" smtClean="0">
                          <a:solidFill>
                            <a:srgbClr val="000000"/>
                          </a:solidFill>
                          <a:effectLst/>
                          <a:latin typeface="MingLiU"/>
                          <a:ea typeface="新細明體"/>
                          <a:cs typeface="MingLiU"/>
                        </a:rPr>
                        <a:t>演講</a:t>
                      </a:r>
                      <a:r>
                        <a:rPr lang="zh-TW" sz="2000" kern="0" dirty="0">
                          <a:solidFill>
                            <a:srgbClr val="000000"/>
                          </a:solidFill>
                          <a:effectLst/>
                          <a:latin typeface="MingLiU"/>
                          <a:ea typeface="新細明體"/>
                          <a:cs typeface="MingLiU"/>
                        </a:rPr>
                        <a:t>法</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8.50000</a:t>
                      </a:r>
                      <a:r>
                        <a:rPr lang="en-US" sz="2000" kern="0" baseline="30000" dirty="0">
                          <a:solidFill>
                            <a:srgbClr val="000000"/>
                          </a:solidFill>
                          <a:effectLst/>
                          <a:latin typeface="MingLiU"/>
                          <a:ea typeface="新細明體"/>
                          <a:cs typeface="MingLiU"/>
                        </a:rPr>
                        <a:t>*</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93690</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000</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5.9575</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11.0425</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256">
                <a:tc vMerge="1">
                  <a:txBody>
                    <a:bodyPr/>
                    <a:lstStyle/>
                    <a:p>
                      <a:endParaRPr lang="zh-TW" altLang="en-US"/>
                    </a:p>
                  </a:txBody>
                  <a:tcPr/>
                </a:tc>
                <a:tc>
                  <a:txBody>
                    <a:bodyPr/>
                    <a:lstStyle/>
                    <a:p>
                      <a:pPr marL="38100" marR="38100">
                        <a:lnSpc>
                          <a:spcPts val="1600"/>
                        </a:lnSpc>
                        <a:spcAft>
                          <a:spcPts val="0"/>
                        </a:spcAft>
                      </a:pPr>
                      <a:endParaRPr lang="en-US" altLang="zh-TW" sz="2000" kern="0" dirty="0" smtClean="0">
                        <a:solidFill>
                          <a:srgbClr val="000000"/>
                        </a:solidFill>
                        <a:effectLst/>
                        <a:latin typeface="MingLiU"/>
                        <a:ea typeface="新細明體"/>
                        <a:cs typeface="MingLiU"/>
                      </a:endParaRPr>
                    </a:p>
                    <a:p>
                      <a:pPr marL="38100" marR="38100">
                        <a:lnSpc>
                          <a:spcPts val="1600"/>
                        </a:lnSpc>
                        <a:spcAft>
                          <a:spcPts val="0"/>
                        </a:spcAft>
                      </a:pPr>
                      <a:r>
                        <a:rPr lang="zh-TW" sz="2000" kern="0" dirty="0" smtClean="0">
                          <a:solidFill>
                            <a:srgbClr val="000000"/>
                          </a:solidFill>
                          <a:effectLst/>
                          <a:latin typeface="MingLiU"/>
                          <a:ea typeface="新細明體"/>
                          <a:cs typeface="MingLiU"/>
                        </a:rPr>
                        <a:t>編</a:t>
                      </a:r>
                      <a:r>
                        <a:rPr lang="zh-TW" sz="2000" kern="0" dirty="0">
                          <a:solidFill>
                            <a:srgbClr val="000000"/>
                          </a:solidFill>
                          <a:effectLst/>
                          <a:latin typeface="MingLiU"/>
                          <a:ea typeface="新細明體"/>
                          <a:cs typeface="MingLiU"/>
                        </a:rPr>
                        <a:t>序法</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1.00000</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93690</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578</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a:t>
                      </a:r>
                      <a:r>
                        <a:rPr lang="en-US" sz="2000" kern="0" dirty="0">
                          <a:solidFill>
                            <a:srgbClr val="000000"/>
                          </a:solidFill>
                          <a:effectLst/>
                          <a:latin typeface="MingLiU"/>
                          <a:ea typeface="新細明體"/>
                          <a:cs typeface="MingLiU"/>
                        </a:rPr>
                        <a:t>1.5425</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endParaRPr lang="en-US" sz="2000" kern="0" dirty="0" smtClean="0">
                        <a:solidFill>
                          <a:srgbClr val="000000"/>
                        </a:solidFill>
                        <a:effectLst/>
                        <a:latin typeface="MingLiU"/>
                        <a:ea typeface="新細明體"/>
                        <a:cs typeface="MingLiU"/>
                      </a:endParaRPr>
                    </a:p>
                    <a:p>
                      <a:pPr marL="38100" marR="38100" algn="r">
                        <a:lnSpc>
                          <a:spcPts val="1600"/>
                        </a:lnSpc>
                        <a:spcAft>
                          <a:spcPts val="0"/>
                        </a:spcAft>
                      </a:pPr>
                      <a:r>
                        <a:rPr lang="en-US" sz="2000" kern="0" dirty="0" smtClean="0">
                          <a:solidFill>
                            <a:srgbClr val="000000"/>
                          </a:solidFill>
                          <a:effectLst/>
                          <a:latin typeface="MingLiU"/>
                          <a:ea typeface="新細明體"/>
                          <a:cs typeface="MingLiU"/>
                        </a:rPr>
                        <a:t>3.5425</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629">
                <a:tc gridSpan="7">
                  <a:txBody>
                    <a:bodyPr/>
                    <a:lstStyle/>
                    <a:p>
                      <a:pPr marL="38100" marR="38100">
                        <a:lnSpc>
                          <a:spcPts val="1600"/>
                        </a:lnSpc>
                        <a:spcAft>
                          <a:spcPts val="0"/>
                        </a:spcAft>
                      </a:pPr>
                      <a:r>
                        <a:rPr lang="en-US" sz="1400" kern="0" dirty="0">
                          <a:solidFill>
                            <a:srgbClr val="000000"/>
                          </a:solidFill>
                          <a:effectLst/>
                          <a:latin typeface="MingLiU"/>
                          <a:ea typeface="新細明體"/>
                          <a:cs typeface="MingLiU"/>
                        </a:rPr>
                        <a:t>*. </a:t>
                      </a:r>
                      <a:r>
                        <a:rPr lang="zh-TW" sz="1400" kern="0" dirty="0">
                          <a:solidFill>
                            <a:srgbClr val="000000"/>
                          </a:solidFill>
                          <a:effectLst/>
                          <a:latin typeface="MingLiU"/>
                          <a:ea typeface="新細明體"/>
                          <a:cs typeface="MingLiU"/>
                        </a:rPr>
                        <a:t>平均差異在</a:t>
                      </a:r>
                      <a:r>
                        <a:rPr lang="en-US" sz="1400" kern="0" dirty="0">
                          <a:solidFill>
                            <a:srgbClr val="000000"/>
                          </a:solidFill>
                          <a:effectLst/>
                          <a:latin typeface="MingLiU"/>
                          <a:ea typeface="新細明體"/>
                          <a:cs typeface="MingLiU"/>
                        </a:rPr>
                        <a:t> 0.05 </a:t>
                      </a:r>
                      <a:r>
                        <a:rPr lang="zh-TW" sz="1400" kern="0" dirty="0">
                          <a:solidFill>
                            <a:srgbClr val="000000"/>
                          </a:solidFill>
                          <a:effectLst/>
                          <a:latin typeface="MingLiU"/>
                          <a:ea typeface="新細明體"/>
                          <a:cs typeface="MingLiU"/>
                        </a:rPr>
                        <a:t>水準是顯著的。</a:t>
                      </a:r>
                      <a:endParaRPr lang="zh-TW" sz="14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9" name="矩形 8"/>
          <p:cNvSpPr/>
          <p:nvPr/>
        </p:nvSpPr>
        <p:spPr>
          <a:xfrm>
            <a:off x="4176216" y="1304764"/>
            <a:ext cx="144016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橢圓 2"/>
          <p:cNvSpPr/>
          <p:nvPr/>
        </p:nvSpPr>
        <p:spPr>
          <a:xfrm>
            <a:off x="3456136" y="4221088"/>
            <a:ext cx="1440160" cy="432048"/>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5904408" y="4221088"/>
            <a:ext cx="1440160" cy="432048"/>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3456136" y="5229200"/>
            <a:ext cx="1440160" cy="432048"/>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5896383" y="5229200"/>
            <a:ext cx="1440160" cy="432048"/>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492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事後檢定</a:t>
            </a:r>
            <a:r>
              <a:rPr lang="en-US" altLang="zh-TW" b="1" dirty="0"/>
              <a:t>-</a:t>
            </a:r>
            <a:r>
              <a:rPr lang="zh-TW" altLang="en-US" b="1" dirty="0"/>
              <a:t>報</a:t>
            </a:r>
            <a:r>
              <a:rPr lang="zh-TW" altLang="en-US" b="1" dirty="0" smtClean="0"/>
              <a:t>表解讀</a:t>
            </a:r>
            <a:r>
              <a:rPr lang="en-US" altLang="zh-TW" b="1" dirty="0" smtClean="0"/>
              <a:t>2</a:t>
            </a:r>
            <a:endParaRPr lang="zh-TW" altLang="en-US" dirty="0"/>
          </a:p>
        </p:txBody>
      </p:sp>
      <p:sp>
        <p:nvSpPr>
          <p:cNvPr id="3" name="內容版面配置區 2"/>
          <p:cNvSpPr>
            <a:spLocks noGrp="1"/>
          </p:cNvSpPr>
          <p:nvPr>
            <p:ph idx="1"/>
          </p:nvPr>
        </p:nvSpPr>
        <p:spPr/>
        <p:txBody>
          <a:bodyPr/>
          <a:lstStyle/>
          <a:p>
            <a:pPr>
              <a:lnSpc>
                <a:spcPts val="2138"/>
              </a:lnSpc>
            </a:pPr>
            <a:endParaRPr lang="en-US" altLang="zh-TW" dirty="0" smtClean="0">
              <a:latin typeface="+mn-ea"/>
            </a:endParaRPr>
          </a:p>
          <a:p>
            <a:pPr>
              <a:lnSpc>
                <a:spcPts val="2138"/>
              </a:lnSpc>
            </a:pPr>
            <a:r>
              <a:rPr lang="en-US" altLang="zh-TW" dirty="0" smtClean="0">
                <a:latin typeface="+mn-ea"/>
              </a:rPr>
              <a:t>1.</a:t>
            </a:r>
            <a:r>
              <a:rPr lang="en-US" altLang="zh-TW" dirty="0">
                <a:solidFill>
                  <a:srgbClr val="000000"/>
                </a:solidFill>
                <a:latin typeface="+mn-ea"/>
              </a:rPr>
              <a:t> </a:t>
            </a:r>
            <a:r>
              <a:rPr lang="zh-TW" altLang="en-US" dirty="0">
                <a:solidFill>
                  <a:srgbClr val="000000"/>
                </a:solidFill>
                <a:latin typeface="+mn-ea"/>
              </a:rPr>
              <a:t>編序</a:t>
            </a:r>
            <a:r>
              <a:rPr lang="zh-TW" altLang="en-US" dirty="0" smtClean="0">
                <a:solidFill>
                  <a:srgbClr val="000000"/>
                </a:solidFill>
                <a:latin typeface="+mn-ea"/>
              </a:rPr>
              <a:t>法與</a:t>
            </a:r>
            <a:r>
              <a:rPr lang="zh-TW" altLang="en-US" dirty="0">
                <a:solidFill>
                  <a:srgbClr val="000000"/>
                </a:solidFill>
                <a:latin typeface="+mn-ea"/>
              </a:rPr>
              <a:t>演講</a:t>
            </a:r>
            <a:r>
              <a:rPr lang="zh-TW" altLang="en-US" dirty="0" smtClean="0">
                <a:solidFill>
                  <a:srgbClr val="000000"/>
                </a:solidFill>
                <a:latin typeface="+mn-ea"/>
              </a:rPr>
              <a:t>法</a:t>
            </a:r>
            <a:r>
              <a:rPr lang="zh-TW" altLang="en-US" dirty="0">
                <a:solidFill>
                  <a:srgbClr val="000000"/>
                </a:solidFill>
                <a:latin typeface="+mn-ea"/>
              </a:rPr>
              <a:t>成績有顯著差異</a:t>
            </a:r>
            <a:endParaRPr lang="en-US" altLang="zh-TW" dirty="0">
              <a:solidFill>
                <a:srgbClr val="000000"/>
              </a:solidFill>
              <a:latin typeface="+mn-ea"/>
            </a:endParaRPr>
          </a:p>
          <a:p>
            <a:pPr>
              <a:lnSpc>
                <a:spcPts val="2138"/>
              </a:lnSpc>
            </a:pPr>
            <a:endParaRPr lang="en-US" altLang="zh-TW" dirty="0">
              <a:solidFill>
                <a:srgbClr val="000000"/>
              </a:solidFill>
              <a:latin typeface="+mn-ea"/>
            </a:endParaRPr>
          </a:p>
          <a:p>
            <a:pPr marL="0" indent="0">
              <a:lnSpc>
                <a:spcPts val="2138"/>
              </a:lnSpc>
              <a:buNone/>
            </a:pPr>
            <a:r>
              <a:rPr lang="zh-TW" altLang="en-US" dirty="0" smtClean="0">
                <a:solidFill>
                  <a:srgbClr val="000000"/>
                </a:solidFill>
                <a:latin typeface="+mn-ea"/>
              </a:rPr>
              <a:t>   </a:t>
            </a:r>
            <a:r>
              <a:rPr lang="en-US" altLang="zh-TW" dirty="0" smtClean="0">
                <a:solidFill>
                  <a:srgbClr val="000000"/>
                </a:solidFill>
                <a:latin typeface="+mn-ea"/>
              </a:rPr>
              <a:t>=&gt;</a:t>
            </a:r>
            <a:r>
              <a:rPr lang="zh-TW" altLang="en-US" dirty="0">
                <a:solidFill>
                  <a:srgbClr val="000000"/>
                </a:solidFill>
                <a:latin typeface="+mn-ea"/>
              </a:rPr>
              <a:t>編序法比演講法教學成績</a:t>
            </a:r>
            <a:r>
              <a:rPr lang="zh-TW" altLang="en-US" dirty="0" smtClean="0">
                <a:solidFill>
                  <a:srgbClr val="000000"/>
                </a:solidFill>
                <a:latin typeface="+mn-ea"/>
              </a:rPr>
              <a:t>高</a:t>
            </a:r>
            <a:endParaRPr lang="en-US" altLang="zh-TW" dirty="0" smtClean="0">
              <a:solidFill>
                <a:srgbClr val="000000"/>
              </a:solidFill>
              <a:latin typeface="+mn-ea"/>
            </a:endParaRPr>
          </a:p>
          <a:p>
            <a:pPr marL="0" indent="0">
              <a:lnSpc>
                <a:spcPts val="2138"/>
              </a:lnSpc>
              <a:buNone/>
            </a:pPr>
            <a:endParaRPr lang="en-US" altLang="zh-TW" dirty="0" smtClean="0">
              <a:solidFill>
                <a:srgbClr val="000000"/>
              </a:solidFill>
              <a:latin typeface="+mn-ea"/>
            </a:endParaRPr>
          </a:p>
          <a:p>
            <a:pPr>
              <a:lnSpc>
                <a:spcPts val="2138"/>
              </a:lnSpc>
            </a:pPr>
            <a:r>
              <a:rPr lang="en-US" altLang="zh-TW" dirty="0" smtClean="0">
                <a:solidFill>
                  <a:srgbClr val="000000"/>
                </a:solidFill>
                <a:latin typeface="+mn-ea"/>
              </a:rPr>
              <a:t>2.</a:t>
            </a:r>
            <a:r>
              <a:rPr lang="zh-TW" altLang="en-US" dirty="0" smtClean="0">
                <a:solidFill>
                  <a:srgbClr val="000000"/>
                </a:solidFill>
                <a:latin typeface="+mn-ea"/>
              </a:rPr>
              <a:t>啟發法與</a:t>
            </a:r>
            <a:r>
              <a:rPr lang="zh-TW" altLang="en-US" dirty="0">
                <a:solidFill>
                  <a:srgbClr val="000000"/>
                </a:solidFill>
                <a:latin typeface="+mn-ea"/>
              </a:rPr>
              <a:t>演講</a:t>
            </a:r>
            <a:r>
              <a:rPr lang="zh-TW" altLang="en-US" dirty="0" smtClean="0">
                <a:solidFill>
                  <a:srgbClr val="000000"/>
                </a:solidFill>
                <a:latin typeface="+mn-ea"/>
              </a:rPr>
              <a:t>法成績</a:t>
            </a:r>
            <a:r>
              <a:rPr lang="zh-TW" altLang="en-US" dirty="0">
                <a:solidFill>
                  <a:srgbClr val="000000"/>
                </a:solidFill>
                <a:latin typeface="+mn-ea"/>
              </a:rPr>
              <a:t>有顯著</a:t>
            </a:r>
            <a:r>
              <a:rPr lang="zh-TW" altLang="en-US" dirty="0" smtClean="0">
                <a:solidFill>
                  <a:srgbClr val="000000"/>
                </a:solidFill>
                <a:latin typeface="+mn-ea"/>
              </a:rPr>
              <a:t>差異</a:t>
            </a:r>
            <a:endParaRPr lang="en-US" altLang="zh-TW" dirty="0" smtClean="0">
              <a:solidFill>
                <a:srgbClr val="000000"/>
              </a:solidFill>
              <a:latin typeface="+mn-ea"/>
            </a:endParaRPr>
          </a:p>
          <a:p>
            <a:pPr marL="0" indent="0">
              <a:lnSpc>
                <a:spcPts val="2138"/>
              </a:lnSpc>
              <a:buNone/>
            </a:pPr>
            <a:endParaRPr lang="en-US" altLang="zh-TW" dirty="0" smtClean="0">
              <a:solidFill>
                <a:srgbClr val="000000"/>
              </a:solidFill>
              <a:latin typeface="+mn-ea"/>
            </a:endParaRPr>
          </a:p>
          <a:p>
            <a:pPr marL="0" indent="0">
              <a:lnSpc>
                <a:spcPts val="2138"/>
              </a:lnSpc>
              <a:buNone/>
            </a:pPr>
            <a:r>
              <a:rPr lang="zh-TW" altLang="en-US" dirty="0" smtClean="0">
                <a:solidFill>
                  <a:srgbClr val="000000"/>
                </a:solidFill>
                <a:latin typeface="+mn-ea"/>
              </a:rPr>
              <a:t>   </a:t>
            </a:r>
            <a:r>
              <a:rPr lang="en-US" altLang="zh-TW" dirty="0" smtClean="0">
                <a:solidFill>
                  <a:srgbClr val="000000"/>
                </a:solidFill>
                <a:latin typeface="+mn-ea"/>
              </a:rPr>
              <a:t>=&gt;</a:t>
            </a:r>
            <a:r>
              <a:rPr lang="zh-TW" altLang="en-US" dirty="0" smtClean="0">
                <a:solidFill>
                  <a:srgbClr val="000000"/>
                </a:solidFill>
                <a:latin typeface="+mn-ea"/>
              </a:rPr>
              <a:t>啟發法比演講法</a:t>
            </a:r>
            <a:r>
              <a:rPr lang="zh-TW" altLang="en-US" dirty="0">
                <a:solidFill>
                  <a:srgbClr val="000000"/>
                </a:solidFill>
                <a:latin typeface="+mn-ea"/>
              </a:rPr>
              <a:t>教學</a:t>
            </a:r>
            <a:r>
              <a:rPr lang="zh-TW" altLang="en-US" dirty="0" smtClean="0">
                <a:solidFill>
                  <a:srgbClr val="000000"/>
                </a:solidFill>
                <a:latin typeface="+mn-ea"/>
              </a:rPr>
              <a:t>成績</a:t>
            </a:r>
            <a:r>
              <a:rPr lang="zh-TW" altLang="en-US" dirty="0">
                <a:solidFill>
                  <a:srgbClr val="000000"/>
                </a:solidFill>
                <a:latin typeface="+mn-ea"/>
              </a:rPr>
              <a:t>高</a:t>
            </a:r>
          </a:p>
          <a:p>
            <a:pPr>
              <a:lnSpc>
                <a:spcPts val="2138"/>
              </a:lnSpc>
            </a:pPr>
            <a:endParaRPr lang="zh-TW" altLang="en-US" dirty="0">
              <a:solidFill>
                <a:srgbClr val="000000"/>
              </a:solidFill>
              <a:latin typeface="+mn-ea"/>
            </a:endParaRPr>
          </a:p>
          <a:p>
            <a:endParaRPr lang="zh-TW" altLang="en-US" dirty="0">
              <a:latin typeface="+mn-ea"/>
            </a:endParaRPr>
          </a:p>
        </p:txBody>
      </p:sp>
    </p:spTree>
    <p:extLst>
      <p:ext uri="{BB962C8B-B14F-4D97-AF65-F5344CB8AC3E}">
        <p14:creationId xmlns:p14="http://schemas.microsoft.com/office/powerpoint/2010/main" val="924443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548680"/>
            <a:ext cx="9072563" cy="1143000"/>
          </a:xfrm>
        </p:spPr>
        <p:txBody>
          <a:bodyPr/>
          <a:lstStyle/>
          <a:p>
            <a:r>
              <a:rPr lang="zh-TW" altLang="zh-TW" b="1" dirty="0"/>
              <a:t>操作</a:t>
            </a:r>
            <a:r>
              <a:rPr lang="zh-TW" altLang="zh-TW" b="1" dirty="0" smtClean="0"/>
              <a:t>練習</a:t>
            </a:r>
            <a:r>
              <a:rPr lang="en-US" altLang="zh-TW" b="1" dirty="0" smtClean="0"/>
              <a:t>2</a:t>
            </a:r>
            <a:endParaRPr lang="zh-TW" altLang="en-US" dirty="0"/>
          </a:p>
        </p:txBody>
      </p:sp>
      <p:sp>
        <p:nvSpPr>
          <p:cNvPr id="3" name="內容版面配置區 2"/>
          <p:cNvSpPr>
            <a:spLocks noGrp="1"/>
          </p:cNvSpPr>
          <p:nvPr>
            <p:ph idx="1"/>
          </p:nvPr>
        </p:nvSpPr>
        <p:spPr>
          <a:xfrm>
            <a:off x="287785" y="1484784"/>
            <a:ext cx="9792840" cy="4968551"/>
          </a:xfrm>
        </p:spPr>
        <p:txBody>
          <a:bodyPr/>
          <a:lstStyle/>
          <a:p>
            <a:pPr lvl="0"/>
            <a:r>
              <a:rPr lang="zh-TW" altLang="zh-TW" sz="3000" dirty="0"/>
              <a:t>輔仁大學</a:t>
            </a:r>
            <a:r>
              <a:rPr lang="en-US" altLang="zh-TW" sz="3000" dirty="0"/>
              <a:t>SPSS</a:t>
            </a:r>
            <a:r>
              <a:rPr lang="zh-TW" altLang="zh-TW" sz="3000" dirty="0"/>
              <a:t>學習工作坊欲了解學生的上學所使用的交通工具是否會影響課業成績，試</a:t>
            </a:r>
            <a:r>
              <a:rPr lang="zh-TW" altLang="zh-TW" sz="3000" dirty="0" smtClean="0"/>
              <a:t>利用</a:t>
            </a:r>
            <a:r>
              <a:rPr lang="zh-TW" altLang="en-US" sz="3000" dirty="0" smtClean="0"/>
              <a:t>「交通工具</a:t>
            </a:r>
            <a:r>
              <a:rPr lang="en-US" altLang="zh-TW" sz="3000" dirty="0" smtClean="0"/>
              <a:t>.</a:t>
            </a:r>
            <a:r>
              <a:rPr lang="en-US" altLang="zh-TW" sz="3000" dirty="0" err="1"/>
              <a:t>sav</a:t>
            </a:r>
            <a:r>
              <a:rPr lang="zh-TW" altLang="en-US" sz="3000" dirty="0"/>
              <a:t>」</a:t>
            </a:r>
            <a:r>
              <a:rPr lang="zh-TW" altLang="zh-TW" sz="3000" dirty="0" smtClean="0"/>
              <a:t>檔回答</a:t>
            </a:r>
            <a:r>
              <a:rPr lang="zh-TW" altLang="zh-TW" sz="3000" dirty="0"/>
              <a:t>下列問題。</a:t>
            </a:r>
          </a:p>
          <a:p>
            <a:pPr marL="0" indent="0">
              <a:buNone/>
            </a:pPr>
            <a:r>
              <a:rPr lang="en-US" altLang="zh-TW" sz="3000" dirty="0" smtClean="0"/>
              <a:t>    (</a:t>
            </a:r>
            <a:r>
              <a:rPr lang="en-US" altLang="zh-TW" sz="3000" dirty="0"/>
              <a:t>1)</a:t>
            </a:r>
            <a:r>
              <a:rPr lang="zh-TW" altLang="zh-TW" sz="3000" dirty="0"/>
              <a:t>不同的交通工具間的成績分布是否為常態分配？</a:t>
            </a:r>
            <a:r>
              <a:rPr lang="en-US" altLang="zh-TW" sz="3000" dirty="0"/>
              <a:t> </a:t>
            </a:r>
            <a:endParaRPr lang="en-US" altLang="zh-TW" sz="3000" dirty="0" smtClean="0"/>
          </a:p>
          <a:p>
            <a:pPr marL="0" indent="0">
              <a:buNone/>
            </a:pPr>
            <a:r>
              <a:rPr lang="en-US" altLang="zh-TW" sz="3000" dirty="0"/>
              <a:t> </a:t>
            </a:r>
            <a:r>
              <a:rPr lang="en-US" altLang="zh-TW" sz="3000" dirty="0" smtClean="0"/>
              <a:t>   (</a:t>
            </a:r>
            <a:r>
              <a:rPr lang="en-US" altLang="zh-TW" sz="3000" dirty="0"/>
              <a:t>2)</a:t>
            </a:r>
            <a:r>
              <a:rPr lang="zh-TW" altLang="zh-TW" sz="3000" dirty="0"/>
              <a:t>不同的交通工具間的成績其變異數是否同質</a:t>
            </a:r>
            <a:r>
              <a:rPr lang="zh-TW" altLang="zh-TW" sz="3000" dirty="0" smtClean="0"/>
              <a:t>？顯著</a:t>
            </a:r>
            <a:r>
              <a:rPr lang="zh-TW" altLang="zh-TW" sz="3000" dirty="0"/>
              <a:t>值為</a:t>
            </a:r>
            <a:r>
              <a:rPr lang="en-US" altLang="zh-TW" sz="3000" dirty="0"/>
              <a:t> </a:t>
            </a:r>
            <a:r>
              <a:rPr lang="en-US" altLang="zh-TW" sz="3000" dirty="0" smtClean="0"/>
              <a:t>?</a:t>
            </a:r>
            <a:endParaRPr lang="zh-TW" altLang="zh-TW" sz="3000" dirty="0" smtClean="0"/>
          </a:p>
          <a:p>
            <a:pPr marL="0" indent="0">
              <a:buNone/>
            </a:pPr>
            <a:r>
              <a:rPr lang="en-US" altLang="zh-TW" sz="3000" dirty="0" smtClean="0"/>
              <a:t>    (</a:t>
            </a:r>
            <a:r>
              <a:rPr lang="en-US" altLang="zh-TW" sz="3000" dirty="0"/>
              <a:t>3)</a:t>
            </a:r>
            <a:r>
              <a:rPr lang="zh-TW" altLang="zh-TW" sz="3000" dirty="0"/>
              <a:t>不同的交通工具間的成績平均是否有差異？</a:t>
            </a:r>
            <a:r>
              <a:rPr lang="en-US" altLang="zh-TW" sz="3000" dirty="0"/>
              <a:t> </a:t>
            </a:r>
            <a:r>
              <a:rPr lang="zh-TW" altLang="zh-TW" sz="3000" dirty="0" smtClean="0"/>
              <a:t>顯著</a:t>
            </a:r>
            <a:r>
              <a:rPr lang="zh-TW" altLang="zh-TW" sz="3000" dirty="0"/>
              <a:t>值為</a:t>
            </a:r>
            <a:r>
              <a:rPr lang="en-US" altLang="zh-TW" sz="3000" dirty="0"/>
              <a:t> </a:t>
            </a:r>
            <a:r>
              <a:rPr lang="en-US" altLang="zh-TW" sz="3000" dirty="0" smtClean="0"/>
              <a:t>?</a:t>
            </a:r>
            <a:endParaRPr lang="zh-TW" altLang="zh-TW" sz="3000" dirty="0"/>
          </a:p>
          <a:p>
            <a:pPr marL="0" indent="0">
              <a:buNone/>
            </a:pPr>
            <a:r>
              <a:rPr lang="en-US" altLang="zh-TW" sz="3000" dirty="0" smtClean="0"/>
              <a:t>    (</a:t>
            </a:r>
            <a:r>
              <a:rPr lang="en-US" altLang="zh-TW" sz="3000" dirty="0"/>
              <a:t>4)</a:t>
            </a:r>
            <a:r>
              <a:rPr lang="zh-TW" altLang="zh-TW" sz="3000" dirty="0"/>
              <a:t>須不須要進行事後檢定</a:t>
            </a:r>
            <a:r>
              <a:rPr lang="en-US" altLang="zh-TW" sz="3000" dirty="0"/>
              <a:t>? </a:t>
            </a:r>
            <a:endParaRPr lang="zh-TW" altLang="en-US" sz="3000" dirty="0"/>
          </a:p>
        </p:txBody>
      </p:sp>
    </p:spTree>
    <p:extLst>
      <p:ext uri="{BB962C8B-B14F-4D97-AF65-F5344CB8AC3E}">
        <p14:creationId xmlns:p14="http://schemas.microsoft.com/office/powerpoint/2010/main" val="2344195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476672"/>
            <a:ext cx="9072563" cy="1143000"/>
          </a:xfrm>
        </p:spPr>
        <p:txBody>
          <a:bodyPr/>
          <a:lstStyle/>
          <a:p>
            <a:r>
              <a:rPr lang="zh-TW" altLang="zh-TW" b="1" dirty="0"/>
              <a:t>操作</a:t>
            </a:r>
            <a:r>
              <a:rPr lang="zh-TW" altLang="zh-TW" b="1" dirty="0" smtClean="0"/>
              <a:t>練習</a:t>
            </a:r>
            <a:r>
              <a:rPr lang="en-US" altLang="zh-TW" b="1" dirty="0" smtClean="0"/>
              <a:t>3</a:t>
            </a:r>
            <a:endParaRPr lang="zh-TW" altLang="en-US" dirty="0"/>
          </a:p>
        </p:txBody>
      </p:sp>
      <p:sp>
        <p:nvSpPr>
          <p:cNvPr id="3" name="內容版面配置區 2"/>
          <p:cNvSpPr>
            <a:spLocks noGrp="1"/>
          </p:cNvSpPr>
          <p:nvPr>
            <p:ph idx="1"/>
          </p:nvPr>
        </p:nvSpPr>
        <p:spPr/>
        <p:txBody>
          <a:bodyPr/>
          <a:lstStyle/>
          <a:p>
            <a:r>
              <a:rPr lang="zh-TW" altLang="en-US" sz="3000" dirty="0" smtClean="0"/>
              <a:t>輔大管院找了</a:t>
            </a:r>
            <a:r>
              <a:rPr lang="en-US" altLang="zh-TW" sz="3000" dirty="0" smtClean="0"/>
              <a:t>100</a:t>
            </a:r>
            <a:r>
              <a:rPr lang="zh-TW" altLang="en-US" sz="3000" dirty="0" smtClean="0"/>
              <a:t>個學生，隨機分成</a:t>
            </a:r>
            <a:r>
              <a:rPr lang="en-US" altLang="zh-TW" sz="3000" dirty="0" smtClean="0"/>
              <a:t>4</a:t>
            </a:r>
            <a:r>
              <a:rPr lang="zh-TW" altLang="en-US" sz="3000" dirty="0" smtClean="0"/>
              <a:t>組，一組有</a:t>
            </a:r>
            <a:r>
              <a:rPr lang="en-US" altLang="zh-TW" sz="3000" dirty="0" smtClean="0"/>
              <a:t>25</a:t>
            </a:r>
            <a:r>
              <a:rPr lang="zh-TW" altLang="en-US" sz="3000" dirty="0" smtClean="0"/>
              <a:t>人，分別試用</a:t>
            </a:r>
            <a:r>
              <a:rPr lang="en-US" altLang="zh-TW" sz="3000" dirty="0" smtClean="0"/>
              <a:t>A</a:t>
            </a:r>
            <a:r>
              <a:rPr lang="zh-TW" altLang="en-US" sz="3000" dirty="0" smtClean="0"/>
              <a:t>、</a:t>
            </a:r>
            <a:r>
              <a:rPr lang="en-US" altLang="zh-TW" sz="3000" dirty="0" smtClean="0"/>
              <a:t>B</a:t>
            </a:r>
            <a:r>
              <a:rPr lang="zh-TW" altLang="en-US" sz="3000" dirty="0" smtClean="0"/>
              <a:t>、</a:t>
            </a:r>
            <a:r>
              <a:rPr lang="en-US" altLang="zh-TW" sz="3000" dirty="0" smtClean="0"/>
              <a:t>C</a:t>
            </a:r>
            <a:r>
              <a:rPr lang="zh-TW" altLang="en-US" sz="3000" dirty="0" smtClean="0"/>
              <a:t>和</a:t>
            </a:r>
            <a:r>
              <a:rPr lang="en-US" altLang="zh-TW" sz="3000" dirty="0" smtClean="0"/>
              <a:t>D</a:t>
            </a:r>
            <a:r>
              <a:rPr lang="zh-TW" altLang="en-US" sz="3000" dirty="0" smtClean="0"/>
              <a:t>四種品牌的生髮水，例如</a:t>
            </a:r>
            <a:r>
              <a:rPr lang="en-US" altLang="zh-TW" sz="3000" dirty="0" smtClean="0"/>
              <a:t>:</a:t>
            </a:r>
            <a:r>
              <a:rPr lang="zh-TW" altLang="en-US" sz="3000" dirty="0" smtClean="0"/>
              <a:t>第一組試用</a:t>
            </a:r>
            <a:r>
              <a:rPr lang="en-US" altLang="zh-TW" sz="3000" dirty="0" smtClean="0"/>
              <a:t>A</a:t>
            </a:r>
            <a:r>
              <a:rPr lang="zh-TW" altLang="en-US" sz="3000" dirty="0" smtClean="0"/>
              <a:t>品牌，第二組試用</a:t>
            </a:r>
            <a:r>
              <a:rPr lang="en-US" altLang="zh-TW" sz="3000" dirty="0" smtClean="0"/>
              <a:t>B</a:t>
            </a:r>
            <a:r>
              <a:rPr lang="zh-TW" altLang="en-US" sz="3000" dirty="0" smtClean="0"/>
              <a:t>品牌，依此類推，想知道不同品牌生髮水對於頭髮生長是否有差異，以「生髮水</a:t>
            </a:r>
            <a:r>
              <a:rPr lang="en-US" altLang="zh-TW" sz="3000" dirty="0" smtClean="0"/>
              <a:t>.</a:t>
            </a:r>
            <a:r>
              <a:rPr lang="en-US" altLang="zh-TW" sz="3000" dirty="0" err="1" smtClean="0"/>
              <a:t>sav</a:t>
            </a:r>
            <a:r>
              <a:rPr lang="zh-TW" altLang="en-US" sz="3000" dirty="0" smtClean="0"/>
              <a:t>」檔為例。</a:t>
            </a:r>
            <a:endParaRPr lang="en-US" altLang="zh-TW" sz="3000" dirty="0" smtClean="0"/>
          </a:p>
          <a:p>
            <a:pPr marL="0" indent="0">
              <a:buNone/>
            </a:pPr>
            <a:r>
              <a:rPr lang="en-US" altLang="zh-TW" sz="3000" dirty="0"/>
              <a:t> (1)</a:t>
            </a:r>
            <a:r>
              <a:rPr lang="zh-TW" altLang="zh-TW" sz="3000" dirty="0"/>
              <a:t>不同</a:t>
            </a:r>
            <a:r>
              <a:rPr lang="zh-TW" altLang="zh-TW" sz="3000" dirty="0" smtClean="0"/>
              <a:t>的</a:t>
            </a:r>
            <a:r>
              <a:rPr lang="zh-TW" altLang="en-US" sz="3000" dirty="0" smtClean="0"/>
              <a:t>生髮水</a:t>
            </a:r>
            <a:r>
              <a:rPr lang="zh-TW" altLang="zh-TW" sz="3000" dirty="0" smtClean="0"/>
              <a:t>的</a:t>
            </a:r>
            <a:r>
              <a:rPr lang="zh-TW" altLang="en-US" sz="3000" dirty="0" smtClean="0"/>
              <a:t>髮長</a:t>
            </a:r>
            <a:r>
              <a:rPr lang="zh-TW" altLang="zh-TW" sz="3000" dirty="0" smtClean="0"/>
              <a:t>分布</a:t>
            </a:r>
            <a:r>
              <a:rPr lang="zh-TW" altLang="zh-TW" sz="3000" dirty="0"/>
              <a:t>是否為常態分配？</a:t>
            </a:r>
            <a:r>
              <a:rPr lang="en-US" altLang="zh-TW" sz="3000" dirty="0"/>
              <a:t> </a:t>
            </a:r>
          </a:p>
          <a:p>
            <a:pPr marL="0" indent="0">
              <a:buNone/>
            </a:pPr>
            <a:r>
              <a:rPr lang="en-US" altLang="zh-TW" sz="3000" dirty="0"/>
              <a:t> </a:t>
            </a:r>
            <a:r>
              <a:rPr lang="en-US" altLang="zh-TW" sz="3000" dirty="0" smtClean="0"/>
              <a:t>(</a:t>
            </a:r>
            <a:r>
              <a:rPr lang="en-US" altLang="zh-TW" sz="3000" dirty="0"/>
              <a:t>2)</a:t>
            </a:r>
            <a:r>
              <a:rPr lang="zh-TW" altLang="zh-TW" sz="3000" dirty="0"/>
              <a:t>不同</a:t>
            </a:r>
            <a:r>
              <a:rPr lang="zh-TW" altLang="zh-TW" sz="3000" dirty="0" smtClean="0"/>
              <a:t>的</a:t>
            </a:r>
            <a:r>
              <a:rPr lang="zh-TW" altLang="en-US" sz="3000" dirty="0"/>
              <a:t>生髮水</a:t>
            </a:r>
            <a:r>
              <a:rPr lang="zh-TW" altLang="zh-TW" sz="3000" dirty="0" smtClean="0"/>
              <a:t>間的</a:t>
            </a:r>
            <a:r>
              <a:rPr lang="zh-TW" altLang="en-US" sz="3000" dirty="0"/>
              <a:t>髮</a:t>
            </a:r>
            <a:r>
              <a:rPr lang="zh-TW" altLang="en-US" sz="3000" dirty="0" smtClean="0"/>
              <a:t>長</a:t>
            </a:r>
            <a:r>
              <a:rPr lang="zh-TW" altLang="zh-TW" sz="3000" dirty="0" smtClean="0"/>
              <a:t>變異</a:t>
            </a:r>
            <a:r>
              <a:rPr lang="zh-TW" altLang="zh-TW" sz="3000" dirty="0"/>
              <a:t>數是否同質</a:t>
            </a:r>
            <a:r>
              <a:rPr lang="zh-TW" altLang="zh-TW" sz="3000" dirty="0" smtClean="0"/>
              <a:t>？</a:t>
            </a:r>
            <a:endParaRPr lang="zh-TW" altLang="zh-TW" sz="3000" dirty="0"/>
          </a:p>
          <a:p>
            <a:pPr marL="0" indent="0">
              <a:buNone/>
            </a:pPr>
            <a:r>
              <a:rPr lang="en-US" altLang="zh-TW" sz="3000" dirty="0"/>
              <a:t> </a:t>
            </a:r>
            <a:r>
              <a:rPr lang="en-US" altLang="zh-TW" sz="3000" dirty="0" smtClean="0"/>
              <a:t>(</a:t>
            </a:r>
            <a:r>
              <a:rPr lang="en-US" altLang="zh-TW" sz="3000" dirty="0"/>
              <a:t>3)</a:t>
            </a:r>
            <a:r>
              <a:rPr lang="zh-TW" altLang="zh-TW" sz="3000" dirty="0"/>
              <a:t>不同</a:t>
            </a:r>
            <a:r>
              <a:rPr lang="zh-TW" altLang="zh-TW" sz="3000" dirty="0" smtClean="0"/>
              <a:t>的</a:t>
            </a:r>
            <a:r>
              <a:rPr lang="zh-TW" altLang="en-US" sz="3000" dirty="0"/>
              <a:t>生髮水</a:t>
            </a:r>
            <a:r>
              <a:rPr lang="zh-TW" altLang="zh-TW" sz="3000" dirty="0" smtClean="0"/>
              <a:t>間的</a:t>
            </a:r>
            <a:r>
              <a:rPr lang="zh-TW" altLang="en-US" sz="3000" dirty="0"/>
              <a:t>髮長</a:t>
            </a:r>
            <a:r>
              <a:rPr lang="zh-TW" altLang="zh-TW" sz="3000" dirty="0" smtClean="0"/>
              <a:t>平均</a:t>
            </a:r>
            <a:r>
              <a:rPr lang="zh-TW" altLang="zh-TW" sz="3000" dirty="0"/>
              <a:t>是否有差異？</a:t>
            </a:r>
            <a:r>
              <a:rPr lang="en-US" altLang="zh-TW" sz="3000" dirty="0"/>
              <a:t> </a:t>
            </a:r>
            <a:endParaRPr lang="zh-TW" altLang="zh-TW" sz="3000" dirty="0"/>
          </a:p>
          <a:p>
            <a:pPr marL="0" indent="0">
              <a:buNone/>
            </a:pPr>
            <a:r>
              <a:rPr lang="en-US" altLang="zh-TW" sz="3000" dirty="0"/>
              <a:t> </a:t>
            </a:r>
            <a:r>
              <a:rPr lang="en-US" altLang="zh-TW" sz="3000" dirty="0" smtClean="0"/>
              <a:t>(</a:t>
            </a:r>
            <a:r>
              <a:rPr lang="en-US" altLang="zh-TW" sz="3000" dirty="0"/>
              <a:t>4)</a:t>
            </a:r>
            <a:r>
              <a:rPr lang="zh-TW" altLang="zh-TW" sz="3000" dirty="0"/>
              <a:t>須不須要進行事後檢定</a:t>
            </a:r>
            <a:r>
              <a:rPr lang="en-US" altLang="zh-TW" sz="3000" dirty="0"/>
              <a:t>? </a:t>
            </a:r>
            <a:endParaRPr lang="zh-TW" altLang="en-US" sz="3000" dirty="0"/>
          </a:p>
        </p:txBody>
      </p:sp>
    </p:spTree>
    <p:extLst>
      <p:ext uri="{BB962C8B-B14F-4D97-AF65-F5344CB8AC3E}">
        <p14:creationId xmlns:p14="http://schemas.microsoft.com/office/powerpoint/2010/main" val="333026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620688"/>
            <a:ext cx="9072563" cy="3888432"/>
          </a:xfrm>
        </p:spPr>
        <p:txBody>
          <a:bodyPr/>
          <a:lstStyle/>
          <a:p>
            <a:r>
              <a:rPr lang="zh-TW" altLang="en-US" b="1" dirty="0" smtClean="0"/>
              <a:t>迴歸分析</a:t>
            </a:r>
            <a:r>
              <a:rPr lang="en-US" altLang="zh-TW" b="1" dirty="0"/>
              <a:t/>
            </a:r>
            <a:br>
              <a:rPr lang="en-US" altLang="zh-TW" b="1" dirty="0"/>
            </a:br>
            <a:r>
              <a:rPr lang="en-US" altLang="zh-TW" b="1" dirty="0"/>
              <a:t>(Regression Analysis)</a:t>
            </a:r>
            <a:endParaRPr lang="zh-TW" altLang="en-US" b="1" dirty="0"/>
          </a:p>
        </p:txBody>
      </p:sp>
    </p:spTree>
    <p:extLst>
      <p:ext uri="{BB962C8B-B14F-4D97-AF65-F5344CB8AC3E}">
        <p14:creationId xmlns:p14="http://schemas.microsoft.com/office/powerpoint/2010/main" val="1352585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620688"/>
            <a:ext cx="9072563" cy="1143000"/>
          </a:xfrm>
        </p:spPr>
        <p:txBody>
          <a:bodyPr/>
          <a:lstStyle/>
          <a:p>
            <a:r>
              <a:rPr lang="zh-TW" altLang="en-US" b="1" dirty="0" smtClean="0">
                <a:latin typeface="+mj-ea"/>
              </a:rPr>
              <a:t>一、變異</a:t>
            </a:r>
            <a:r>
              <a:rPr lang="zh-TW" altLang="en-US" b="1" dirty="0">
                <a:latin typeface="+mj-ea"/>
              </a:rPr>
              <a:t>數</a:t>
            </a:r>
            <a:r>
              <a:rPr lang="zh-TW" altLang="en-US" b="1" dirty="0" smtClean="0">
                <a:latin typeface="+mj-ea"/>
              </a:rPr>
              <a:t>分析</a:t>
            </a:r>
            <a:r>
              <a:rPr lang="zh-TW" altLang="en-US" b="1" dirty="0">
                <a:latin typeface="+mj-ea"/>
              </a:rPr>
              <a:t>之</a:t>
            </a:r>
            <a:r>
              <a:rPr lang="zh-TW" altLang="en-US" b="1" dirty="0" smtClean="0"/>
              <a:t>分類</a:t>
            </a:r>
            <a:endParaRPr lang="zh-TW" altLang="en-US" b="1" dirty="0"/>
          </a:p>
        </p:txBody>
      </p:sp>
      <p:sp>
        <p:nvSpPr>
          <p:cNvPr id="3" name="內容版面配置區 2"/>
          <p:cNvSpPr>
            <a:spLocks noGrp="1"/>
          </p:cNvSpPr>
          <p:nvPr>
            <p:ph idx="1"/>
          </p:nvPr>
        </p:nvSpPr>
        <p:spPr/>
        <p:txBody>
          <a:bodyPr/>
          <a:lstStyle/>
          <a:p>
            <a:r>
              <a:rPr lang="zh-TW" altLang="en-US" dirty="0" smtClean="0"/>
              <a:t>分類</a:t>
            </a:r>
            <a:r>
              <a:rPr lang="en-US" altLang="zh-TW" dirty="0" smtClean="0"/>
              <a:t>:</a:t>
            </a:r>
          </a:p>
          <a:p>
            <a:pPr marL="0" indent="0">
              <a:buNone/>
            </a:pPr>
            <a:r>
              <a:rPr lang="en-US" altLang="zh-TW" dirty="0" smtClean="0"/>
              <a:t>(1)</a:t>
            </a:r>
            <a:r>
              <a:rPr lang="zh-TW" altLang="en-US" dirty="0" smtClean="0"/>
              <a:t>單因子</a:t>
            </a:r>
            <a:r>
              <a:rPr lang="zh-TW" altLang="en-US" dirty="0">
                <a:latin typeface="+mj-ea"/>
              </a:rPr>
              <a:t>變異數分析</a:t>
            </a:r>
            <a:r>
              <a:rPr lang="en-US" altLang="zh-TW" dirty="0" smtClean="0"/>
              <a:t>:</a:t>
            </a:r>
            <a:r>
              <a:rPr lang="zh-TW" altLang="en-US" dirty="0" smtClean="0"/>
              <a:t>影響依變數的自變數</a:t>
            </a:r>
            <a:r>
              <a:rPr lang="en-US" altLang="zh-TW" dirty="0" smtClean="0"/>
              <a:t>(</a:t>
            </a:r>
            <a:r>
              <a:rPr lang="zh-TW" altLang="en-US" dirty="0" smtClean="0"/>
              <a:t>或稱因子</a:t>
            </a:r>
            <a:r>
              <a:rPr lang="en-US" altLang="zh-TW" dirty="0" smtClean="0"/>
              <a:t>)</a:t>
            </a:r>
            <a:r>
              <a:rPr lang="zh-TW" altLang="en-US" dirty="0" smtClean="0"/>
              <a:t>只有一個時候，稱為單因子變異數分析。</a:t>
            </a:r>
            <a:endParaRPr lang="en-US" altLang="zh-TW" dirty="0" smtClean="0"/>
          </a:p>
          <a:p>
            <a:pPr marL="0" indent="0">
              <a:buNone/>
            </a:pPr>
            <a:endParaRPr lang="en-US" altLang="zh-TW" dirty="0" smtClean="0"/>
          </a:p>
          <a:p>
            <a:pPr marL="0" indent="0">
              <a:buNone/>
            </a:pPr>
            <a:r>
              <a:rPr lang="en-US" altLang="zh-TW" dirty="0" smtClean="0"/>
              <a:t>(2)</a:t>
            </a:r>
            <a:r>
              <a:rPr lang="zh-TW" altLang="en-US" dirty="0" smtClean="0"/>
              <a:t>多因子</a:t>
            </a:r>
            <a:r>
              <a:rPr lang="zh-TW" altLang="en-US" dirty="0">
                <a:latin typeface="+mj-ea"/>
              </a:rPr>
              <a:t>變異數分析</a:t>
            </a:r>
            <a:r>
              <a:rPr lang="en-US" altLang="zh-TW" dirty="0" smtClean="0"/>
              <a:t>:</a:t>
            </a:r>
            <a:r>
              <a:rPr lang="zh-TW" altLang="en-US" dirty="0"/>
              <a:t>影響依變數的自變數</a:t>
            </a:r>
            <a:r>
              <a:rPr lang="en-US" altLang="zh-TW" dirty="0"/>
              <a:t>(</a:t>
            </a:r>
            <a:r>
              <a:rPr lang="zh-TW" altLang="en-US" dirty="0"/>
              <a:t>或稱因子</a:t>
            </a:r>
            <a:r>
              <a:rPr lang="en-US" altLang="zh-TW" dirty="0" smtClean="0"/>
              <a:t>)</a:t>
            </a:r>
            <a:r>
              <a:rPr lang="zh-TW" altLang="en-US" dirty="0" smtClean="0"/>
              <a:t> 有兩個以上的時候，稱為多因子</a:t>
            </a:r>
            <a:r>
              <a:rPr lang="zh-TW" altLang="en-US" dirty="0"/>
              <a:t>變異數分析。</a:t>
            </a:r>
            <a:endParaRPr lang="en-US" altLang="zh-TW" dirty="0"/>
          </a:p>
          <a:p>
            <a:pPr marL="0" indent="0">
              <a:buNone/>
            </a:pPr>
            <a:endParaRPr lang="zh-TW" altLang="en-US" dirty="0"/>
          </a:p>
        </p:txBody>
      </p:sp>
    </p:spTree>
    <p:extLst>
      <p:ext uri="{BB962C8B-B14F-4D97-AF65-F5344CB8AC3E}">
        <p14:creationId xmlns:p14="http://schemas.microsoft.com/office/powerpoint/2010/main" val="4047650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3632680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7824" y="692696"/>
            <a:ext cx="9072563" cy="1143000"/>
          </a:xfrm>
        </p:spPr>
        <p:txBody>
          <a:bodyPr/>
          <a:lstStyle/>
          <a:p>
            <a:r>
              <a:rPr lang="zh-TW" altLang="en-US" b="1" dirty="0" smtClean="0"/>
              <a:t>二、</a:t>
            </a:r>
            <a:r>
              <a:rPr lang="zh-TW" altLang="zh-TW" b="1" dirty="0" smtClean="0"/>
              <a:t>單</a:t>
            </a:r>
            <a:r>
              <a:rPr lang="zh-TW" altLang="zh-TW" b="1" dirty="0"/>
              <a:t>因子變異數分析的目的</a:t>
            </a:r>
            <a:endParaRPr lang="zh-TW" altLang="en-US" dirty="0"/>
          </a:p>
        </p:txBody>
      </p:sp>
      <p:sp>
        <p:nvSpPr>
          <p:cNvPr id="3" name="內容版面配置區 2"/>
          <p:cNvSpPr>
            <a:spLocks noGrp="1"/>
          </p:cNvSpPr>
          <p:nvPr>
            <p:ph idx="1"/>
          </p:nvPr>
        </p:nvSpPr>
        <p:spPr>
          <a:xfrm>
            <a:off x="143768" y="1844824"/>
            <a:ext cx="9721080" cy="4608512"/>
          </a:xfrm>
        </p:spPr>
        <p:txBody>
          <a:bodyPr/>
          <a:lstStyle/>
          <a:p>
            <a:r>
              <a:rPr lang="zh-TW" altLang="zh-TW" dirty="0"/>
              <a:t>檢定多個母體的平均數間是否有差異</a:t>
            </a:r>
          </a:p>
          <a:p>
            <a:pPr marL="0" indent="0">
              <a:buNone/>
            </a:pPr>
            <a:r>
              <a:rPr lang="zh-TW" altLang="en-US" dirty="0" smtClean="0"/>
              <a:t>    </a:t>
            </a:r>
            <a:r>
              <a:rPr lang="en-US" altLang="zh-TW" dirty="0" smtClean="0"/>
              <a:t>(</a:t>
            </a:r>
            <a:r>
              <a:rPr lang="zh-TW" altLang="zh-TW" dirty="0"/>
              <a:t>不是在檢定各組變異數是否相等的問題</a:t>
            </a:r>
            <a:r>
              <a:rPr lang="en-US" altLang="zh-TW" dirty="0"/>
              <a:t>)</a:t>
            </a:r>
            <a:endParaRPr lang="zh-TW" altLang="zh-TW" dirty="0"/>
          </a:p>
          <a:p>
            <a:pPr marL="0" indent="0">
              <a:buNone/>
            </a:pPr>
            <a:r>
              <a:rPr lang="en-US" altLang="zh-TW" dirty="0"/>
              <a:t> </a:t>
            </a:r>
            <a:r>
              <a:rPr lang="en-US" altLang="zh-TW" dirty="0" smtClean="0"/>
              <a:t>    </a:t>
            </a:r>
            <a:r>
              <a:rPr lang="zh-TW" altLang="zh-TW" dirty="0" smtClean="0"/>
              <a:t>例如</a:t>
            </a:r>
            <a:r>
              <a:rPr lang="en-US" altLang="zh-TW" dirty="0"/>
              <a:t>:</a:t>
            </a:r>
            <a:endParaRPr lang="zh-TW" altLang="zh-TW" dirty="0"/>
          </a:p>
          <a:p>
            <a:r>
              <a:rPr lang="en-US" altLang="zh-TW" dirty="0"/>
              <a:t>&lt;1&gt;</a:t>
            </a:r>
            <a:r>
              <a:rPr lang="zh-TW" altLang="zh-TW" dirty="0"/>
              <a:t>比較台北市、台中市、</a:t>
            </a:r>
            <a:r>
              <a:rPr lang="zh-TW" altLang="zh-TW" dirty="0" smtClean="0"/>
              <a:t>基隆市這</a:t>
            </a:r>
            <a:r>
              <a:rPr lang="en-US" altLang="zh-TW" dirty="0"/>
              <a:t>3</a:t>
            </a:r>
            <a:r>
              <a:rPr lang="zh-TW" altLang="zh-TW" dirty="0" smtClean="0"/>
              <a:t>市</a:t>
            </a:r>
            <a:r>
              <a:rPr lang="zh-TW" altLang="zh-TW" dirty="0"/>
              <a:t>居民的平均月收入是否有差異。</a:t>
            </a:r>
          </a:p>
          <a:p>
            <a:r>
              <a:rPr lang="en-US" altLang="zh-TW" dirty="0"/>
              <a:t>&lt;2&gt;</a:t>
            </a:r>
            <a:r>
              <a:rPr lang="zh-TW" altLang="zh-TW" dirty="0"/>
              <a:t>比較</a:t>
            </a:r>
            <a:r>
              <a:rPr lang="en-US" altLang="zh-TW" dirty="0"/>
              <a:t>3</a:t>
            </a:r>
            <a:r>
              <a:rPr lang="zh-TW" altLang="zh-TW" dirty="0"/>
              <a:t>種教學方法下，學生平均成績是否有差異。</a:t>
            </a:r>
          </a:p>
          <a:p>
            <a:r>
              <a:rPr lang="zh-TW" altLang="zh-TW" dirty="0" smtClean="0"/>
              <a:t>由</a:t>
            </a:r>
            <a:r>
              <a:rPr lang="zh-TW" altLang="zh-TW" dirty="0"/>
              <a:t>另一個角度來說，變異數分析探討自變數對依變數是否有影響。</a:t>
            </a:r>
          </a:p>
          <a:p>
            <a:endParaRPr lang="zh-TW" altLang="en-US" sz="2600" dirty="0"/>
          </a:p>
        </p:txBody>
      </p:sp>
    </p:spTree>
    <p:extLst>
      <p:ext uri="{BB962C8B-B14F-4D97-AF65-F5344CB8AC3E}">
        <p14:creationId xmlns:p14="http://schemas.microsoft.com/office/powerpoint/2010/main" val="353328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301145099"/>
              </p:ext>
            </p:extLst>
          </p:nvPr>
        </p:nvGraphicFramePr>
        <p:xfrm>
          <a:off x="467233" y="692696"/>
          <a:ext cx="9074150" cy="2377440"/>
        </p:xfrm>
        <a:graphic>
          <a:graphicData uri="http://schemas.openxmlformats.org/drawingml/2006/table">
            <a:tbl>
              <a:tblPr firstRow="1" bandRow="1">
                <a:tableStyleId>{93296810-A885-4BE3-A3E7-6D5BEEA58F35}</a:tableStyleId>
              </a:tblPr>
              <a:tblGrid>
                <a:gridCol w="4537075"/>
                <a:gridCol w="4537075"/>
              </a:tblGrid>
              <a:tr h="370840">
                <a:tc>
                  <a:txBody>
                    <a:bodyPr/>
                    <a:lstStyle/>
                    <a:p>
                      <a:r>
                        <a:rPr lang="zh-TW" altLang="en-US" sz="2000" dirty="0" smtClean="0"/>
                        <a:t>地區</a:t>
                      </a:r>
                      <a:endParaRPr lang="zh-TW" altLang="en-US" sz="2000" dirty="0"/>
                    </a:p>
                  </a:txBody>
                  <a:tcPr/>
                </a:tc>
                <a:tc>
                  <a:txBody>
                    <a:bodyPr/>
                    <a:lstStyle/>
                    <a:p>
                      <a:r>
                        <a:rPr lang="zh-TW" altLang="en-US" sz="2000" dirty="0" smtClean="0"/>
                        <a:t>月收入</a:t>
                      </a:r>
                      <a:endParaRPr lang="zh-TW" altLang="en-US" sz="2000" dirty="0"/>
                    </a:p>
                  </a:txBody>
                  <a:tcPr/>
                </a:tc>
              </a:tr>
              <a:tr h="370840">
                <a:tc>
                  <a:txBody>
                    <a:bodyPr/>
                    <a:lstStyle/>
                    <a:p>
                      <a:r>
                        <a:rPr lang="zh-TW" altLang="en-US" sz="2000" dirty="0" smtClean="0"/>
                        <a:t>台北市</a:t>
                      </a:r>
                      <a:endParaRPr lang="zh-TW" altLang="en-US" sz="2000" dirty="0"/>
                    </a:p>
                  </a:txBody>
                  <a:tcPr/>
                </a:tc>
                <a:tc>
                  <a:txBody>
                    <a:bodyPr/>
                    <a:lstStyle/>
                    <a:p>
                      <a:r>
                        <a:rPr lang="en-US" altLang="zh-TW" sz="2000" dirty="0" smtClean="0"/>
                        <a:t>30000</a:t>
                      </a:r>
                      <a:endParaRPr lang="zh-TW" altLang="en-US" sz="2000" dirty="0"/>
                    </a:p>
                  </a:txBody>
                  <a:tcPr/>
                </a:tc>
              </a:tr>
              <a:tr h="370840">
                <a:tc>
                  <a:txBody>
                    <a:bodyPr/>
                    <a:lstStyle/>
                    <a:p>
                      <a:r>
                        <a:rPr lang="zh-TW" altLang="en-US" sz="2000" dirty="0" smtClean="0"/>
                        <a:t>台北市</a:t>
                      </a:r>
                      <a:endParaRPr lang="zh-TW" altLang="en-US" sz="2000" dirty="0"/>
                    </a:p>
                  </a:txBody>
                  <a:tcPr/>
                </a:tc>
                <a:tc>
                  <a:txBody>
                    <a:bodyPr/>
                    <a:lstStyle/>
                    <a:p>
                      <a:r>
                        <a:rPr lang="en-US" altLang="zh-TW" sz="2000" dirty="0" smtClean="0"/>
                        <a:t>40000</a:t>
                      </a:r>
                      <a:endParaRPr lang="zh-TW" altLang="en-US" sz="2000" dirty="0"/>
                    </a:p>
                  </a:txBody>
                  <a:tcPr/>
                </a:tc>
              </a:tr>
              <a:tr h="370840">
                <a:tc>
                  <a:txBody>
                    <a:bodyPr/>
                    <a:lstStyle/>
                    <a:p>
                      <a:r>
                        <a:rPr lang="zh-TW" altLang="en-US" sz="2000" dirty="0" smtClean="0"/>
                        <a:t>台中市</a:t>
                      </a:r>
                      <a:endParaRPr lang="zh-TW" altLang="en-US" sz="2000" dirty="0"/>
                    </a:p>
                  </a:txBody>
                  <a:tcPr/>
                </a:tc>
                <a:tc>
                  <a:txBody>
                    <a:bodyPr/>
                    <a:lstStyle/>
                    <a:p>
                      <a:r>
                        <a:rPr lang="en-US" altLang="zh-TW" sz="2000" dirty="0" smtClean="0"/>
                        <a:t>50000</a:t>
                      </a:r>
                      <a:endParaRPr lang="zh-TW" altLang="en-US" sz="2000" dirty="0"/>
                    </a:p>
                  </a:txBody>
                  <a:tcPr/>
                </a:tc>
              </a:tr>
              <a:tr h="370840">
                <a:tc>
                  <a:txBody>
                    <a:bodyPr/>
                    <a:lstStyle/>
                    <a:p>
                      <a:r>
                        <a:rPr lang="zh-TW" altLang="en-US" sz="2000" dirty="0" smtClean="0"/>
                        <a:t>台中市</a:t>
                      </a:r>
                      <a:endParaRPr lang="zh-TW" altLang="en-US" sz="2000" dirty="0"/>
                    </a:p>
                  </a:txBody>
                  <a:tcPr/>
                </a:tc>
                <a:tc>
                  <a:txBody>
                    <a:bodyPr/>
                    <a:lstStyle/>
                    <a:p>
                      <a:r>
                        <a:rPr lang="en-US" altLang="zh-TW" sz="2000" dirty="0" smtClean="0"/>
                        <a:t>56000</a:t>
                      </a:r>
                      <a:endParaRPr lang="zh-TW" altLang="en-US" sz="2000" dirty="0"/>
                    </a:p>
                  </a:txBody>
                  <a:tcPr/>
                </a:tc>
              </a:tr>
              <a:tr h="370840">
                <a:tc>
                  <a:txBody>
                    <a:bodyPr/>
                    <a:lstStyle/>
                    <a:p>
                      <a:r>
                        <a:rPr lang="zh-TW" altLang="en-US" sz="2000" dirty="0" smtClean="0"/>
                        <a:t>基隆市</a:t>
                      </a:r>
                      <a:endParaRPr lang="zh-TW" altLang="en-US" sz="2000" dirty="0"/>
                    </a:p>
                  </a:txBody>
                  <a:tcPr/>
                </a:tc>
                <a:tc>
                  <a:txBody>
                    <a:bodyPr/>
                    <a:lstStyle/>
                    <a:p>
                      <a:r>
                        <a:rPr lang="en-US" altLang="zh-TW" sz="2000" dirty="0" smtClean="0"/>
                        <a:t>60000</a:t>
                      </a:r>
                      <a:endParaRPr lang="zh-TW" altLang="en-US" sz="2000" dirty="0"/>
                    </a:p>
                  </a:txBody>
                  <a:tcPr/>
                </a:tc>
              </a:tr>
            </a:tbl>
          </a:graphicData>
        </a:graphic>
      </p:graphicFrame>
      <p:sp>
        <p:nvSpPr>
          <p:cNvPr id="5" name="向下箭號 4"/>
          <p:cNvSpPr/>
          <p:nvPr/>
        </p:nvSpPr>
        <p:spPr>
          <a:xfrm>
            <a:off x="4536256" y="3050005"/>
            <a:ext cx="93610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轉換</a:t>
            </a:r>
            <a:endParaRPr lang="en-US" altLang="zh-TW" dirty="0" smtClean="0"/>
          </a:p>
        </p:txBody>
      </p:sp>
      <p:graphicFrame>
        <p:nvGraphicFramePr>
          <p:cNvPr id="6" name="內容版面配置區 3"/>
          <p:cNvGraphicFramePr>
            <a:graphicFrameLocks/>
          </p:cNvGraphicFramePr>
          <p:nvPr>
            <p:extLst>
              <p:ext uri="{D42A27DB-BD31-4B8C-83A1-F6EECF244321}">
                <p14:modId xmlns:p14="http://schemas.microsoft.com/office/powerpoint/2010/main" val="3462189787"/>
              </p:ext>
            </p:extLst>
          </p:nvPr>
        </p:nvGraphicFramePr>
        <p:xfrm>
          <a:off x="467233" y="3933056"/>
          <a:ext cx="9074150" cy="2377440"/>
        </p:xfrm>
        <a:graphic>
          <a:graphicData uri="http://schemas.openxmlformats.org/drawingml/2006/table">
            <a:tbl>
              <a:tblPr firstRow="1" bandRow="1">
                <a:tableStyleId>{93296810-A885-4BE3-A3E7-6D5BEEA58F35}</a:tableStyleId>
              </a:tblPr>
              <a:tblGrid>
                <a:gridCol w="4537075"/>
                <a:gridCol w="4537075"/>
              </a:tblGrid>
              <a:tr h="370840">
                <a:tc>
                  <a:txBody>
                    <a:bodyPr/>
                    <a:lstStyle/>
                    <a:p>
                      <a:r>
                        <a:rPr lang="zh-TW" altLang="en-US" sz="2000" dirty="0" smtClean="0"/>
                        <a:t>地區</a:t>
                      </a:r>
                      <a:endParaRPr lang="zh-TW" altLang="en-US" sz="2000" dirty="0"/>
                    </a:p>
                  </a:txBody>
                  <a:tcPr/>
                </a:tc>
                <a:tc>
                  <a:txBody>
                    <a:bodyPr/>
                    <a:lstStyle/>
                    <a:p>
                      <a:r>
                        <a:rPr lang="zh-TW" altLang="en-US" sz="2000" dirty="0" smtClean="0"/>
                        <a:t>月收入</a:t>
                      </a:r>
                      <a:endParaRPr lang="zh-TW" altLang="en-US" sz="2000" dirty="0"/>
                    </a:p>
                  </a:txBody>
                  <a:tcPr/>
                </a:tc>
              </a:tr>
              <a:tr h="370840">
                <a:tc>
                  <a:txBody>
                    <a:bodyPr/>
                    <a:lstStyle/>
                    <a:p>
                      <a:r>
                        <a:rPr lang="en-US" altLang="zh-TW" sz="2000" dirty="0" smtClean="0"/>
                        <a:t>1</a:t>
                      </a:r>
                      <a:endParaRPr lang="zh-TW" altLang="en-US" sz="2000" dirty="0"/>
                    </a:p>
                  </a:txBody>
                  <a:tcPr/>
                </a:tc>
                <a:tc>
                  <a:txBody>
                    <a:bodyPr/>
                    <a:lstStyle/>
                    <a:p>
                      <a:r>
                        <a:rPr lang="en-US" altLang="zh-TW" sz="2000" dirty="0" smtClean="0"/>
                        <a:t>30000</a:t>
                      </a:r>
                      <a:endParaRPr lang="zh-TW" altLang="en-US" sz="2000" dirty="0"/>
                    </a:p>
                  </a:txBody>
                  <a:tcPr/>
                </a:tc>
              </a:tr>
              <a:tr h="370840">
                <a:tc>
                  <a:txBody>
                    <a:bodyPr/>
                    <a:lstStyle/>
                    <a:p>
                      <a:r>
                        <a:rPr lang="en-US" altLang="zh-TW" sz="2000" dirty="0" smtClean="0"/>
                        <a:t>1</a:t>
                      </a:r>
                      <a:endParaRPr lang="zh-TW" altLang="en-US" sz="2000" dirty="0"/>
                    </a:p>
                  </a:txBody>
                  <a:tcPr/>
                </a:tc>
                <a:tc>
                  <a:txBody>
                    <a:bodyPr/>
                    <a:lstStyle/>
                    <a:p>
                      <a:r>
                        <a:rPr lang="en-US" altLang="zh-TW" sz="2000" dirty="0" smtClean="0"/>
                        <a:t>40000</a:t>
                      </a:r>
                      <a:endParaRPr lang="zh-TW" altLang="en-US" sz="2000" dirty="0"/>
                    </a:p>
                  </a:txBody>
                  <a:tcPr/>
                </a:tc>
              </a:tr>
              <a:tr h="370840">
                <a:tc>
                  <a:txBody>
                    <a:bodyPr/>
                    <a:lstStyle/>
                    <a:p>
                      <a:r>
                        <a:rPr lang="en-US" altLang="zh-TW" sz="2000" dirty="0" smtClean="0"/>
                        <a:t>2</a:t>
                      </a:r>
                      <a:endParaRPr lang="zh-TW" altLang="en-US" sz="2000" dirty="0"/>
                    </a:p>
                  </a:txBody>
                  <a:tcPr/>
                </a:tc>
                <a:tc>
                  <a:txBody>
                    <a:bodyPr/>
                    <a:lstStyle/>
                    <a:p>
                      <a:r>
                        <a:rPr lang="en-US" altLang="zh-TW" sz="2000" dirty="0" smtClean="0"/>
                        <a:t>50000</a:t>
                      </a:r>
                      <a:endParaRPr lang="zh-TW" altLang="en-US" sz="2000" dirty="0"/>
                    </a:p>
                  </a:txBody>
                  <a:tcPr/>
                </a:tc>
              </a:tr>
              <a:tr h="370840">
                <a:tc>
                  <a:txBody>
                    <a:bodyPr/>
                    <a:lstStyle/>
                    <a:p>
                      <a:r>
                        <a:rPr lang="en-US" altLang="zh-TW" sz="2000" dirty="0" smtClean="0"/>
                        <a:t>2</a:t>
                      </a:r>
                      <a:endParaRPr lang="zh-TW" altLang="en-US" sz="2000" dirty="0"/>
                    </a:p>
                  </a:txBody>
                  <a:tcPr/>
                </a:tc>
                <a:tc>
                  <a:txBody>
                    <a:bodyPr/>
                    <a:lstStyle/>
                    <a:p>
                      <a:r>
                        <a:rPr lang="en-US" altLang="zh-TW" sz="2000" dirty="0" smtClean="0"/>
                        <a:t>56000</a:t>
                      </a:r>
                      <a:endParaRPr lang="zh-TW" altLang="en-US" sz="2000" dirty="0"/>
                    </a:p>
                  </a:txBody>
                  <a:tcPr/>
                </a:tc>
              </a:tr>
              <a:tr h="370840">
                <a:tc>
                  <a:txBody>
                    <a:bodyPr/>
                    <a:lstStyle/>
                    <a:p>
                      <a:r>
                        <a:rPr lang="en-US" altLang="zh-TW" sz="2000" dirty="0" smtClean="0"/>
                        <a:t>3</a:t>
                      </a:r>
                      <a:endParaRPr lang="zh-TW" altLang="en-US" sz="2000" dirty="0"/>
                    </a:p>
                  </a:txBody>
                  <a:tcPr/>
                </a:tc>
                <a:tc>
                  <a:txBody>
                    <a:bodyPr/>
                    <a:lstStyle/>
                    <a:p>
                      <a:r>
                        <a:rPr lang="en-US" altLang="zh-TW" sz="2000" dirty="0" smtClean="0"/>
                        <a:t>60000</a:t>
                      </a:r>
                      <a:endParaRPr lang="zh-TW" altLang="en-US" sz="2000" dirty="0"/>
                    </a:p>
                  </a:txBody>
                  <a:tcPr/>
                </a:tc>
              </a:tr>
            </a:tbl>
          </a:graphicData>
        </a:graphic>
      </p:graphicFrame>
    </p:spTree>
    <p:extLst>
      <p:ext uri="{BB962C8B-B14F-4D97-AF65-F5344CB8AC3E}">
        <p14:creationId xmlns:p14="http://schemas.microsoft.com/office/powerpoint/2010/main" val="3930153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808" y="548680"/>
            <a:ext cx="9072563" cy="1143000"/>
          </a:xfrm>
        </p:spPr>
        <p:txBody>
          <a:bodyPr/>
          <a:lstStyle/>
          <a:p>
            <a:r>
              <a:rPr lang="zh-TW" altLang="en-US" b="1" dirty="0" smtClean="0"/>
              <a:t>三、</a:t>
            </a:r>
            <a:r>
              <a:rPr lang="zh-TW" altLang="zh-TW" b="1" dirty="0" smtClean="0"/>
              <a:t>單</a:t>
            </a:r>
            <a:r>
              <a:rPr lang="zh-TW" altLang="zh-TW" b="1" dirty="0"/>
              <a:t>因子變異數</a:t>
            </a:r>
            <a:r>
              <a:rPr lang="zh-TW" altLang="zh-TW" b="1" dirty="0" smtClean="0"/>
              <a:t>分析</a:t>
            </a:r>
            <a:r>
              <a:rPr lang="zh-TW" altLang="en-US" b="1" dirty="0" smtClean="0"/>
              <a:t>使用前提</a:t>
            </a:r>
            <a:endParaRPr lang="zh-TW" altLang="en-US" dirty="0"/>
          </a:p>
        </p:txBody>
      </p:sp>
      <p:sp>
        <p:nvSpPr>
          <p:cNvPr id="3" name="內容版面配置區 2"/>
          <p:cNvSpPr>
            <a:spLocks noGrp="1"/>
          </p:cNvSpPr>
          <p:nvPr>
            <p:ph idx="1"/>
          </p:nvPr>
        </p:nvSpPr>
        <p:spPr>
          <a:xfrm>
            <a:off x="359792" y="1700808"/>
            <a:ext cx="9361040" cy="4425356"/>
          </a:xfrm>
        </p:spPr>
        <p:txBody>
          <a:bodyPr/>
          <a:lstStyle/>
          <a:p>
            <a:r>
              <a:rPr lang="zh-TW" altLang="en-US" dirty="0" smtClean="0"/>
              <a:t>依變數</a:t>
            </a:r>
            <a:r>
              <a:rPr lang="en-US" altLang="zh-TW" dirty="0" smtClean="0"/>
              <a:t>:</a:t>
            </a:r>
            <a:r>
              <a:rPr lang="zh-TW" altLang="en-US" dirty="0" smtClean="0"/>
              <a:t>連續變數。</a:t>
            </a:r>
            <a:endParaRPr lang="en-US" altLang="zh-TW" dirty="0" smtClean="0"/>
          </a:p>
          <a:p>
            <a:r>
              <a:rPr lang="zh-TW" altLang="en-US" dirty="0" smtClean="0"/>
              <a:t>自變數</a:t>
            </a:r>
            <a:r>
              <a:rPr lang="en-US" altLang="zh-TW" dirty="0" smtClean="0"/>
              <a:t>(</a:t>
            </a:r>
            <a:r>
              <a:rPr lang="zh-TW" altLang="en-US" dirty="0" smtClean="0"/>
              <a:t>或稱因子</a:t>
            </a:r>
            <a:r>
              <a:rPr lang="en-US" altLang="zh-TW" dirty="0" smtClean="0"/>
              <a:t>):</a:t>
            </a:r>
            <a:r>
              <a:rPr lang="zh-TW" altLang="en-US" dirty="0" smtClean="0"/>
              <a:t>類別變數。</a:t>
            </a:r>
            <a:endParaRPr lang="en-US" altLang="zh-TW" dirty="0" smtClean="0"/>
          </a:p>
          <a:p>
            <a:r>
              <a:rPr lang="zh-TW" altLang="zh-TW" dirty="0"/>
              <a:t>依變數分組後須滿足下列條件</a:t>
            </a:r>
            <a:r>
              <a:rPr lang="en-US" altLang="zh-TW" dirty="0"/>
              <a:t>:</a:t>
            </a:r>
            <a:endParaRPr lang="zh-TW" altLang="zh-TW" dirty="0"/>
          </a:p>
          <a:p>
            <a:pPr marL="0" indent="0">
              <a:buNone/>
            </a:pPr>
            <a:r>
              <a:rPr lang="zh-TW" altLang="en-US" dirty="0" smtClean="0"/>
              <a:t>   </a:t>
            </a:r>
            <a:r>
              <a:rPr lang="en-US" altLang="zh-TW" dirty="0" smtClean="0"/>
              <a:t>(</a:t>
            </a:r>
            <a:r>
              <a:rPr lang="en-US" altLang="zh-TW" dirty="0"/>
              <a:t>1)</a:t>
            </a:r>
            <a:r>
              <a:rPr lang="zh-TW" altLang="zh-TW" dirty="0"/>
              <a:t>獨立性。 </a:t>
            </a:r>
            <a:r>
              <a:rPr lang="en-US" altLang="zh-TW" dirty="0"/>
              <a:t>(2)</a:t>
            </a:r>
            <a:r>
              <a:rPr lang="zh-TW" altLang="zh-TW" dirty="0"/>
              <a:t>常態性。</a:t>
            </a:r>
            <a:r>
              <a:rPr lang="en-US" altLang="zh-TW" dirty="0"/>
              <a:t>  (3)</a:t>
            </a:r>
            <a:r>
              <a:rPr lang="zh-TW" altLang="zh-TW" dirty="0"/>
              <a:t>變異數同質性。</a:t>
            </a:r>
          </a:p>
          <a:p>
            <a:endParaRPr lang="zh-TW" altLang="en-US" dirty="0"/>
          </a:p>
        </p:txBody>
      </p:sp>
      <p:sp>
        <p:nvSpPr>
          <p:cNvPr id="5" name="雲朵形圖說文字 4"/>
          <p:cNvSpPr/>
          <p:nvPr/>
        </p:nvSpPr>
        <p:spPr>
          <a:xfrm>
            <a:off x="359792" y="2060848"/>
            <a:ext cx="6408712" cy="3888432"/>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a:solidFill>
                  <a:schemeClr val="tx1"/>
                </a:solidFill>
              </a:rPr>
              <a:t>(1)</a:t>
            </a:r>
            <a:r>
              <a:rPr lang="zh-TW" altLang="en-US" sz="3200" dirty="0">
                <a:solidFill>
                  <a:schemeClr val="tx1"/>
                </a:solidFill>
              </a:rPr>
              <a:t>數學計算時有意義，例如</a:t>
            </a:r>
            <a:r>
              <a:rPr lang="en-US" altLang="zh-TW" sz="3200" dirty="0">
                <a:solidFill>
                  <a:schemeClr val="tx1"/>
                </a:solidFill>
              </a:rPr>
              <a:t>:</a:t>
            </a:r>
            <a:r>
              <a:rPr lang="zh-TW" altLang="en-US" sz="3200" dirty="0">
                <a:solidFill>
                  <a:schemeClr val="tx1"/>
                </a:solidFill>
              </a:rPr>
              <a:t>身高、體重、分數、收入等。</a:t>
            </a:r>
            <a:endParaRPr lang="en-US" altLang="zh-TW" sz="3200" dirty="0">
              <a:solidFill>
                <a:schemeClr val="tx1"/>
              </a:solidFill>
            </a:endParaRPr>
          </a:p>
          <a:p>
            <a:r>
              <a:rPr lang="en-US" altLang="zh-TW" sz="3200" dirty="0">
                <a:solidFill>
                  <a:schemeClr val="tx1"/>
                </a:solidFill>
              </a:rPr>
              <a:t>(2)</a:t>
            </a:r>
            <a:r>
              <a:rPr lang="zh-TW" altLang="en-US" sz="3200" dirty="0">
                <a:solidFill>
                  <a:schemeClr val="tx1"/>
                </a:solidFill>
              </a:rPr>
              <a:t>數學計算時無意義，例如</a:t>
            </a:r>
            <a:r>
              <a:rPr lang="en-US" altLang="zh-TW" sz="3200" dirty="0">
                <a:solidFill>
                  <a:schemeClr val="tx1"/>
                </a:solidFill>
              </a:rPr>
              <a:t>:</a:t>
            </a:r>
            <a:r>
              <a:rPr lang="zh-TW" altLang="en-US" sz="3200" dirty="0">
                <a:solidFill>
                  <a:schemeClr val="tx1"/>
                </a:solidFill>
              </a:rPr>
              <a:t>性別、血型、地區等。</a:t>
            </a:r>
          </a:p>
        </p:txBody>
      </p:sp>
    </p:spTree>
    <p:extLst>
      <p:ext uri="{BB962C8B-B14F-4D97-AF65-F5344CB8AC3E}">
        <p14:creationId xmlns:p14="http://schemas.microsoft.com/office/powerpoint/2010/main" val="407516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5"/>
                                        </p:tgtEl>
                                      </p:cBhvr>
                                    </p:animEffect>
                                    <p:anim calcmode="lin" valueType="num">
                                      <p:cBhvr>
                                        <p:cTn id="25" dur="1000"/>
                                        <p:tgtEl>
                                          <p:spTgt spid="5"/>
                                        </p:tgtEl>
                                        <p:attrNameLst>
                                          <p:attrName>ppt_x</p:attrName>
                                        </p:attrNameLst>
                                      </p:cBhvr>
                                      <p:tavLst>
                                        <p:tav tm="0">
                                          <p:val>
                                            <p:strVal val="ppt_x"/>
                                          </p:val>
                                        </p:tav>
                                        <p:tav tm="100000">
                                          <p:val>
                                            <p:strVal val="ppt_x"/>
                                          </p:val>
                                        </p:tav>
                                      </p:tavLst>
                                    </p:anim>
                                    <p:anim calcmode="lin" valueType="num">
                                      <p:cBhvr>
                                        <p:cTn id="26" dur="1000"/>
                                        <p:tgtEl>
                                          <p:spTgt spid="5"/>
                                        </p:tgtEl>
                                        <p:attrNameLst>
                                          <p:attrName>ppt_y</p:attrName>
                                        </p:attrNameLst>
                                      </p:cBhvr>
                                      <p:tavLst>
                                        <p:tav tm="0">
                                          <p:val>
                                            <p:strVal val="ppt_y"/>
                                          </p:val>
                                        </p:tav>
                                        <p:tav tm="100000">
                                          <p:val>
                                            <p:strVal val="ppt_y+.1"/>
                                          </p:val>
                                        </p:tav>
                                      </p:tavLst>
                                    </p:anim>
                                    <p:set>
                                      <p:cBhvr>
                                        <p:cTn id="2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1800" y="476672"/>
            <a:ext cx="9072563" cy="1143000"/>
          </a:xfrm>
        </p:spPr>
        <p:txBody>
          <a:bodyPr/>
          <a:lstStyle/>
          <a:p>
            <a:r>
              <a:rPr lang="zh-TW" altLang="zh-TW" b="1" dirty="0" smtClean="0"/>
              <a:t>操作練習</a:t>
            </a:r>
            <a:r>
              <a:rPr lang="en-US" altLang="zh-TW" b="1" dirty="0" smtClean="0"/>
              <a:t>1</a:t>
            </a:r>
            <a:endParaRPr lang="zh-TW" altLang="en-US" dirty="0"/>
          </a:p>
        </p:txBody>
      </p:sp>
      <p:sp>
        <p:nvSpPr>
          <p:cNvPr id="3" name="內容版面配置區 2"/>
          <p:cNvSpPr>
            <a:spLocks noGrp="1"/>
          </p:cNvSpPr>
          <p:nvPr>
            <p:ph idx="1"/>
          </p:nvPr>
        </p:nvSpPr>
        <p:spPr>
          <a:xfrm>
            <a:off x="431800" y="1700808"/>
            <a:ext cx="9144795" cy="4425356"/>
          </a:xfrm>
        </p:spPr>
        <p:txBody>
          <a:bodyPr/>
          <a:lstStyle/>
          <a:p>
            <a:r>
              <a:rPr lang="zh-TW" altLang="zh-TW" dirty="0"/>
              <a:t>研究問題</a:t>
            </a:r>
            <a:r>
              <a:rPr lang="en-US" altLang="zh-TW" dirty="0"/>
              <a:t>:</a:t>
            </a:r>
            <a:endParaRPr lang="zh-TW" altLang="zh-TW" dirty="0"/>
          </a:p>
          <a:p>
            <a:pPr marL="0" indent="0">
              <a:buNone/>
            </a:pPr>
            <a:r>
              <a:rPr lang="zh-TW" altLang="en-US" dirty="0" smtClean="0"/>
              <a:t>    </a:t>
            </a:r>
            <a:r>
              <a:rPr lang="zh-TW" altLang="zh-TW" dirty="0" smtClean="0"/>
              <a:t>我們</a:t>
            </a:r>
            <a:r>
              <a:rPr lang="zh-TW" altLang="zh-TW" dirty="0"/>
              <a:t>想知道在三種不同的教法下，對學生的平均成績是否有影響。三種教法為</a:t>
            </a:r>
            <a:r>
              <a:rPr lang="en-US" altLang="zh-TW" dirty="0"/>
              <a:t>:</a:t>
            </a:r>
            <a:r>
              <a:rPr lang="zh-TW" altLang="zh-TW" dirty="0"/>
              <a:t>演講法、編序法、啟發</a:t>
            </a:r>
            <a:r>
              <a:rPr lang="zh-TW" altLang="zh-TW" dirty="0" smtClean="0"/>
              <a:t>法</a:t>
            </a:r>
            <a:r>
              <a:rPr lang="zh-TW" altLang="en-US" dirty="0" smtClean="0"/>
              <a:t>，每種方法都有</a:t>
            </a:r>
            <a:r>
              <a:rPr lang="en-US" altLang="zh-TW" dirty="0" smtClean="0"/>
              <a:t>6</a:t>
            </a:r>
            <a:r>
              <a:rPr lang="zh-TW" altLang="en-US" dirty="0" smtClean="0"/>
              <a:t>位學生參與</a:t>
            </a:r>
            <a:r>
              <a:rPr lang="zh-TW" altLang="zh-TW" dirty="0" smtClean="0"/>
              <a:t>。</a:t>
            </a:r>
            <a:r>
              <a:rPr lang="zh-TW" altLang="zh-TW" dirty="0"/>
              <a:t>在此，我們設定演講法為</a:t>
            </a:r>
            <a:r>
              <a:rPr lang="en-US" altLang="zh-TW" dirty="0"/>
              <a:t>1</a:t>
            </a:r>
            <a:r>
              <a:rPr lang="zh-TW" altLang="zh-TW" dirty="0"/>
              <a:t>、編序法為</a:t>
            </a:r>
            <a:r>
              <a:rPr lang="en-US" altLang="zh-TW" dirty="0"/>
              <a:t>2</a:t>
            </a:r>
            <a:r>
              <a:rPr lang="zh-TW" altLang="zh-TW" dirty="0"/>
              <a:t>、啟發法為</a:t>
            </a:r>
            <a:r>
              <a:rPr lang="en-US" altLang="zh-TW" dirty="0"/>
              <a:t>3</a:t>
            </a:r>
            <a:r>
              <a:rPr lang="zh-TW" altLang="zh-TW" dirty="0"/>
              <a:t>，練習檔為「教學方法</a:t>
            </a:r>
            <a:r>
              <a:rPr lang="en-US" altLang="zh-TW" dirty="0"/>
              <a:t>.</a:t>
            </a:r>
            <a:r>
              <a:rPr lang="en-US" altLang="zh-TW" dirty="0" err="1"/>
              <a:t>sav</a:t>
            </a:r>
            <a:r>
              <a:rPr lang="zh-TW" altLang="zh-TW" dirty="0"/>
              <a:t>」。</a:t>
            </a:r>
          </a:p>
          <a:p>
            <a:endParaRPr lang="zh-TW" altLang="en-US" dirty="0"/>
          </a:p>
        </p:txBody>
      </p:sp>
    </p:spTree>
    <p:extLst>
      <p:ext uri="{BB962C8B-B14F-4D97-AF65-F5344CB8AC3E}">
        <p14:creationId xmlns:p14="http://schemas.microsoft.com/office/powerpoint/2010/main" val="3240458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1800" y="836712"/>
            <a:ext cx="9072563" cy="1143000"/>
          </a:xfrm>
        </p:spPr>
        <p:txBody>
          <a:bodyPr/>
          <a:lstStyle/>
          <a:p>
            <a:r>
              <a:rPr lang="en-US" altLang="zh-TW" b="1" dirty="0"/>
              <a:t>&lt;1&gt;</a:t>
            </a:r>
            <a:r>
              <a:rPr lang="zh-TW" altLang="zh-TW" b="1" dirty="0"/>
              <a:t>檢定獨立性</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lstStyle/>
          <a:p>
            <a:r>
              <a:rPr lang="zh-TW" altLang="zh-TW" dirty="0" smtClean="0"/>
              <a:t>由於</a:t>
            </a:r>
            <a:r>
              <a:rPr lang="zh-TW" altLang="zh-TW" dirty="0"/>
              <a:t>抽樣為各別群體抽取，故已建立資料之獨立性。</a:t>
            </a:r>
          </a:p>
          <a:p>
            <a:endParaRPr lang="zh-TW" altLang="en-US" dirty="0"/>
          </a:p>
        </p:txBody>
      </p:sp>
    </p:spTree>
    <p:extLst>
      <p:ext uri="{BB962C8B-B14F-4D97-AF65-F5344CB8AC3E}">
        <p14:creationId xmlns:p14="http://schemas.microsoft.com/office/powerpoint/2010/main" val="1102287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1800" y="836712"/>
            <a:ext cx="9072563" cy="1143000"/>
          </a:xfrm>
        </p:spPr>
        <p:txBody>
          <a:bodyPr/>
          <a:lstStyle/>
          <a:p>
            <a:r>
              <a:rPr lang="en-US" altLang="zh-TW" b="1" dirty="0"/>
              <a:t>&lt;2&gt;</a:t>
            </a:r>
            <a:r>
              <a:rPr lang="zh-TW" altLang="zh-TW" b="1" dirty="0"/>
              <a:t>檢定常態</a:t>
            </a:r>
            <a:r>
              <a:rPr lang="zh-TW" altLang="zh-TW" b="1" dirty="0" smtClean="0"/>
              <a:t>性</a:t>
            </a:r>
            <a:r>
              <a:rPr lang="en-US" altLang="zh-TW" b="1" dirty="0" smtClean="0"/>
              <a:t>-</a:t>
            </a:r>
            <a:r>
              <a:rPr lang="zh-TW" altLang="en-US" b="1" dirty="0" smtClean="0"/>
              <a:t>步驟</a:t>
            </a:r>
            <a:r>
              <a:rPr lang="en-US" altLang="zh-TW" b="1" dirty="0" smtClean="0"/>
              <a:t>1</a:t>
            </a:r>
            <a:r>
              <a:rPr lang="zh-TW" altLang="zh-TW" dirty="0"/>
              <a:t/>
            </a:r>
            <a:br>
              <a:rPr lang="zh-TW" altLang="zh-TW" dirty="0"/>
            </a:br>
            <a:endParaRPr lang="zh-TW" alt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816" y="1412776"/>
            <a:ext cx="7848872" cy="497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575816" y="4221088"/>
            <a:ext cx="8064896" cy="18722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3600" dirty="0"/>
              <a:t>分析</a:t>
            </a:r>
            <a:r>
              <a:rPr lang="en-US" altLang="zh-TW" sz="3600" dirty="0"/>
              <a:t>-&gt;</a:t>
            </a:r>
            <a:r>
              <a:rPr lang="zh-TW" altLang="en-US" sz="3600" dirty="0"/>
              <a:t>敘述統計</a:t>
            </a:r>
            <a:r>
              <a:rPr lang="en-US" altLang="zh-TW" sz="3600" dirty="0"/>
              <a:t>-&gt;</a:t>
            </a:r>
            <a:r>
              <a:rPr lang="zh-TW" altLang="en-US" sz="3600" dirty="0"/>
              <a:t>預檢資料</a:t>
            </a:r>
          </a:p>
        </p:txBody>
      </p:sp>
      <p:sp>
        <p:nvSpPr>
          <p:cNvPr id="5" name="矩形 4"/>
          <p:cNvSpPr/>
          <p:nvPr/>
        </p:nvSpPr>
        <p:spPr>
          <a:xfrm>
            <a:off x="719832" y="1340768"/>
            <a:ext cx="1368152" cy="720080"/>
          </a:xfrm>
          <a:prstGeom prst="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7" name="矩形 6"/>
          <p:cNvSpPr/>
          <p:nvPr/>
        </p:nvSpPr>
        <p:spPr>
          <a:xfrm>
            <a:off x="1329610" y="2420888"/>
            <a:ext cx="1838523" cy="720080"/>
          </a:xfrm>
          <a:prstGeom prst="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8" name="矩形 7"/>
          <p:cNvSpPr/>
          <p:nvPr/>
        </p:nvSpPr>
        <p:spPr>
          <a:xfrm>
            <a:off x="4464248" y="3501008"/>
            <a:ext cx="2349890" cy="595239"/>
          </a:xfrm>
          <a:prstGeom prst="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8915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Template>
  <TotalTime>1011</TotalTime>
  <Words>1679</Words>
  <Application>Microsoft Office PowerPoint</Application>
  <PresentationFormat>自訂</PresentationFormat>
  <Paragraphs>407</Paragraphs>
  <Slides>30</Slides>
  <Notes>15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30</vt:i4>
      </vt:variant>
    </vt:vector>
  </HeadingPairs>
  <TitlesOfParts>
    <vt:vector size="32" baseType="lpstr">
      <vt:lpstr>佈景主題1</vt:lpstr>
      <vt:lpstr>Equation</vt:lpstr>
      <vt:lpstr>複習-常見的假設檢定寫法</vt:lpstr>
      <vt:lpstr>變異數分析 (Analysis of  Variance;ANOVA)  </vt:lpstr>
      <vt:lpstr>一、變異數分析之分類</vt:lpstr>
      <vt:lpstr>二、單因子變異數分析的目的</vt:lpstr>
      <vt:lpstr>PowerPoint 簡報</vt:lpstr>
      <vt:lpstr>三、單因子變異數分析使用前提</vt:lpstr>
      <vt:lpstr>操作練習1</vt:lpstr>
      <vt:lpstr>&lt;1&gt;檢定獨立性 </vt:lpstr>
      <vt:lpstr>&lt;2&gt;檢定常態性-步驟1 </vt:lpstr>
      <vt:lpstr>&lt;2&gt;檢定常態性-步驟2</vt:lpstr>
      <vt:lpstr>&lt;2&gt;檢定常態性-步驟3</vt:lpstr>
      <vt:lpstr>&lt;2&gt;檢定常態性-步驟4</vt:lpstr>
      <vt:lpstr>&lt;2&gt;檢定常態性-報表解讀</vt:lpstr>
      <vt:lpstr>&lt;3&gt;檢定同質性-步驟1</vt:lpstr>
      <vt:lpstr>PowerPoint 簡報</vt:lpstr>
      <vt:lpstr>&lt;3&gt;檢定同質性-步驟2</vt:lpstr>
      <vt:lpstr>&lt;3&gt;檢定同質性-步驟3</vt:lpstr>
      <vt:lpstr>&lt;3&gt;檢定同質性-報表解讀</vt:lpstr>
      <vt:lpstr>單因子變異數分析之報表解讀</vt:lpstr>
      <vt:lpstr>四、事後檢定(Post-hoc多重比較)</vt:lpstr>
      <vt:lpstr>事後檢定-步驟1</vt:lpstr>
      <vt:lpstr>事後檢定-步驟2</vt:lpstr>
      <vt:lpstr>事後檢定-步驟3</vt:lpstr>
      <vt:lpstr>事後檢定-步驟4</vt:lpstr>
      <vt:lpstr>事後檢定-報表解讀1</vt:lpstr>
      <vt:lpstr>事後檢定-報表解讀2</vt:lpstr>
      <vt:lpstr>操作練習2</vt:lpstr>
      <vt:lpstr>操作練習3</vt:lpstr>
      <vt:lpstr>迴歸分析 (Regression Analysis)</vt:lpstr>
      <vt:lpstr>PowerPoint 簡報</vt:lpstr>
    </vt:vector>
  </TitlesOfParts>
  <Company>Taipei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dc:creator>
  <cp:lastModifiedBy>FJU</cp:lastModifiedBy>
  <cp:revision>78</cp:revision>
  <dcterms:created xsi:type="dcterms:W3CDTF">2014-04-19T16:13:04Z</dcterms:created>
  <dcterms:modified xsi:type="dcterms:W3CDTF">2014-08-06T07:31:33Z</dcterms:modified>
</cp:coreProperties>
</file>