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9" r:id="rId1"/>
  </p:sldMasterIdLst>
  <p:notesMasterIdLst>
    <p:notesMasterId r:id="rId20"/>
  </p:notesMasterIdLst>
  <p:sldIdLst>
    <p:sldId id="280" r:id="rId2"/>
    <p:sldId id="257" r:id="rId3"/>
    <p:sldId id="281" r:id="rId4"/>
    <p:sldId id="282" r:id="rId5"/>
    <p:sldId id="283" r:id="rId6"/>
    <p:sldId id="261" r:id="rId7"/>
    <p:sldId id="262" r:id="rId8"/>
    <p:sldId id="263" r:id="rId9"/>
    <p:sldId id="269" r:id="rId10"/>
    <p:sldId id="270" r:id="rId11"/>
    <p:sldId id="271" r:id="rId12"/>
    <p:sldId id="272" r:id="rId13"/>
    <p:sldId id="273" r:id="rId14"/>
    <p:sldId id="274" r:id="rId15"/>
    <p:sldId id="276" r:id="rId16"/>
    <p:sldId id="277" r:id="rId17"/>
    <p:sldId id="278" r:id="rId18"/>
    <p:sldId id="279" r:id="rId19"/>
  </p:sldIdLst>
  <p:sldSz cx="9144000" cy="5143500" type="screen16x9"/>
  <p:notesSz cx="6858000" cy="9144000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微軟正黑體" pitchFamily="34" charset="-120"/>
        <a:ea typeface="微軟正黑體" pitchFamily="34" charset="-120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微軟正黑體" pitchFamily="34" charset="-120"/>
        <a:ea typeface="微軟正黑體" pitchFamily="34" charset="-120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微軟正黑體" pitchFamily="34" charset="-120"/>
        <a:ea typeface="微軟正黑體" pitchFamily="34" charset="-120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微軟正黑體" pitchFamily="34" charset="-120"/>
        <a:ea typeface="微軟正黑體" pitchFamily="34" charset="-120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微軟正黑體" pitchFamily="34" charset="-120"/>
        <a:ea typeface="微軟正黑體" pitchFamily="34" charset="-120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微軟正黑體" pitchFamily="34" charset="-120"/>
        <a:ea typeface="微軟正黑體" pitchFamily="34" charset="-120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微軟正黑體" pitchFamily="34" charset="-120"/>
        <a:ea typeface="微軟正黑體" pitchFamily="34" charset="-120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微軟正黑體" pitchFamily="34" charset="-120"/>
        <a:ea typeface="微軟正黑體" pitchFamily="34" charset="-120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微軟正黑體" pitchFamily="34" charset="-120"/>
        <a:ea typeface="微軟正黑體" pitchFamily="34" charset="-12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902" y="-77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kumimoji="0" sz="1200"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0" sz="1200"/>
            </a:lvl1pPr>
          </a:lstStyle>
          <a:p>
            <a:pPr>
              <a:defRPr/>
            </a:pPr>
            <a:fld id="{07B605BF-9A86-48B3-A52A-5F952E9775A0}" type="datetimeFigureOut">
              <a:rPr lang="zh-TW" altLang="en-US"/>
              <a:pPr>
                <a:defRPr/>
              </a:pPr>
              <a:t>2017/11/28</a:t>
            </a:fld>
            <a:endParaRPr lang="en-US" altLang="zh-TW"/>
          </a:p>
        </p:txBody>
      </p:sp>
      <p:sp>
        <p:nvSpPr>
          <p:cNvPr id="2048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563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noProof="0" smtClean="0"/>
              <a:t>按一下以編輯母片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</a:p>
        </p:txBody>
      </p:sp>
      <p:sp>
        <p:nvSpPr>
          <p:cNvPr id="563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kumimoji="0" sz="1200"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63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kumimoji="0" sz="1200" smtClean="0"/>
            </a:lvl1pPr>
          </a:lstStyle>
          <a:p>
            <a:pPr>
              <a:defRPr/>
            </a:pPr>
            <a:fld id="{340BE29D-6610-4F53-8E7B-49A00438F453}" type="slidenum">
              <a:rPr lang="zh-TW" altLang="en-US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01444695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Calibri" pitchFamily="34" charset="0"/>
        <a:ea typeface="新細明體" pitchFamily="18" charset="-120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Calibri" pitchFamily="34" charset="0"/>
        <a:ea typeface="新細明體" pitchFamily="18" charset="-12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Calibri" pitchFamily="34" charset="0"/>
        <a:ea typeface="新細明體" pitchFamily="18" charset="-12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Calibri" pitchFamily="34" charset="0"/>
        <a:ea typeface="新細明體" pitchFamily="18" charset="-12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Calibri" pitchFamily="34" charset="0"/>
        <a:ea typeface="新細明體" pitchFamily="18" charset="-12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zh-TW" altLang="en-US" smtClean="0"/>
              <a:t>在一般的公司內部，往往不只一台個人電腦，但是每台電腦都是獨立作業，沒有辦法讓電腦間可以互相的分亨電腦內部的資源。以及電腦之間的檔案傳送，很多也只是使用磁片在作傳統的傳送。</a:t>
            </a:r>
          </a:p>
          <a:p>
            <a:pPr eaLnBrk="1" hangingPunct="1"/>
            <a:r>
              <a:rPr lang="zh-TW" altLang="en-US" smtClean="0"/>
              <a:t>架設區域網路可以讓企業內部的資訊應用產生方便而統一的效果，有了內部的區域網路就可以架設印表機伺服器、或是檔案伺服器，在資訊的統合上，會有相當方便的效果，也能夠提升不少工作效率。</a:t>
            </a:r>
          </a:p>
          <a:p>
            <a:pPr eaLnBrk="1" hangingPunct="1"/>
            <a:endParaRPr lang="zh-TW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B939DA1-4E0F-4ED4-B94A-395723693B2C}" type="datetimeFigureOut">
              <a:rPr lang="zh-TW" altLang="en-US" smtClean="0"/>
              <a:pPr>
                <a:defRPr/>
              </a:pPr>
              <a:t>2017/11/28</a:t>
            </a:fld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036751-9BEA-4A77-80AE-CD146B6BA6AE}" type="slidenum">
              <a:rPr lang="zh-TW" altLang="en-US" smtClean="0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577D05C-20E3-41A8-8683-0454125DF09A}" type="datetimeFigureOut">
              <a:rPr lang="zh-TW" altLang="en-US" smtClean="0"/>
              <a:pPr>
                <a:defRPr/>
              </a:pPr>
              <a:t>2017/11/28</a:t>
            </a:fld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226EBD-2D0E-4574-BE6F-47647476C420}" type="slidenum">
              <a:rPr lang="zh-TW" altLang="en-US" smtClean="0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B3B91F3-D1ED-4971-ADC5-9B7ABA4A90D7}" type="datetimeFigureOut">
              <a:rPr lang="zh-TW" altLang="en-US" smtClean="0"/>
              <a:pPr>
                <a:defRPr/>
              </a:pPr>
              <a:t>2017/11/28</a:t>
            </a:fld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D1AA59-C5FF-4770-8D96-A805EE552C64}" type="slidenum">
              <a:rPr lang="zh-TW" altLang="en-US" smtClean="0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065A6D5-006F-4340-B75E-F77C352344CF}" type="datetimeFigureOut">
              <a:rPr lang="zh-TW" altLang="en-US" smtClean="0"/>
              <a:pPr>
                <a:defRPr/>
              </a:pPr>
              <a:t>2017/11/28</a:t>
            </a:fld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3D8FDA0-1200-4266-B85C-40E7BDEEA757}" type="slidenum">
              <a:rPr lang="zh-TW" altLang="en-US" smtClean="0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5521ABD-A5C9-4DAE-A3D0-DADB70C6CF31}" type="datetimeFigureOut">
              <a:rPr lang="zh-TW" altLang="en-US" smtClean="0"/>
              <a:pPr>
                <a:defRPr/>
              </a:pPr>
              <a:t>2017/11/28</a:t>
            </a:fld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43C915-D5A8-450A-A142-539A537CBC41}" type="slidenum">
              <a:rPr lang="zh-TW" altLang="en-US" smtClean="0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7EAC731-84EC-43E8-8FBE-2EC836F17CA3}" type="datetimeFigureOut">
              <a:rPr lang="zh-TW" altLang="en-US" smtClean="0"/>
              <a:pPr>
                <a:defRPr/>
              </a:pPr>
              <a:t>2017/11/28</a:t>
            </a:fld>
            <a:endParaRPr lang="en-US" altLang="zh-TW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TW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EBBF2D9-5CE6-425E-B956-A67B0B64EB16}" type="slidenum">
              <a:rPr lang="zh-TW" altLang="en-US" smtClean="0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C70A80E-FD02-457D-9CAD-8C72ECC2C773}" type="datetimeFigureOut">
              <a:rPr lang="zh-TW" altLang="en-US" smtClean="0"/>
              <a:pPr>
                <a:defRPr/>
              </a:pPr>
              <a:t>2017/11/28</a:t>
            </a:fld>
            <a:endParaRPr lang="en-US" altLang="zh-TW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TW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3CE9E2-52F3-4E58-B182-226B65EB8ABA}" type="slidenum">
              <a:rPr lang="zh-TW" altLang="en-US" smtClean="0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94632F6-116C-45E7-A92E-321F1EB77D4B}" type="datetimeFigureOut">
              <a:rPr lang="zh-TW" altLang="en-US" smtClean="0"/>
              <a:pPr>
                <a:defRPr/>
              </a:pPr>
              <a:t>2017/11/28</a:t>
            </a:fld>
            <a:endParaRPr lang="en-US" altLang="zh-TW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TW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5DA75A-2A19-486D-9133-6AA6ECCE4451}" type="slidenum">
              <a:rPr lang="zh-TW" altLang="en-US" smtClean="0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B4ABAFD-3C8D-4A27-BEFB-FC70D24749C4}" type="datetimeFigureOut">
              <a:rPr lang="zh-TW" altLang="en-US" smtClean="0"/>
              <a:pPr>
                <a:defRPr/>
              </a:pPr>
              <a:t>2017/11/28</a:t>
            </a:fld>
            <a:endParaRPr lang="en-US" altLang="zh-TW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TW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C1AFB9-2797-44BF-8079-45CB897F476D}" type="slidenum">
              <a:rPr lang="zh-TW" altLang="en-US" smtClean="0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66E6C68-DC8D-41BD-BE42-7DD1381D956B}" type="datetimeFigureOut">
              <a:rPr lang="zh-TW" altLang="en-US" smtClean="0"/>
              <a:pPr>
                <a:defRPr/>
              </a:pPr>
              <a:t>2017/11/28</a:t>
            </a:fld>
            <a:endParaRPr lang="en-US" altLang="zh-TW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TW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C22D52B-8D82-4E83-A497-07229AE082A2}" type="slidenum">
              <a:rPr lang="zh-TW" altLang="en-US" smtClean="0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57A4839-9DE5-49F3-8F64-ABE242D1EDB2}" type="datetimeFigureOut">
              <a:rPr lang="zh-TW" altLang="en-US" smtClean="0"/>
              <a:pPr>
                <a:defRPr/>
              </a:pPr>
              <a:t>2017/11/28</a:t>
            </a:fld>
            <a:endParaRPr lang="en-US" altLang="zh-TW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TW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B40619-DD53-48F9-BB39-0BF63DA1D9FB}" type="slidenum">
              <a:rPr lang="zh-TW" altLang="en-US" smtClean="0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C5521ABD-A5C9-4DAE-A3D0-DADB70C6CF31}" type="datetimeFigureOut">
              <a:rPr lang="zh-TW" altLang="en-US" smtClean="0"/>
              <a:pPr>
                <a:defRPr/>
              </a:pPr>
              <a:t>2017/11/28</a:t>
            </a:fld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8D43C915-D5A8-450A-A142-539A537CBC41}" type="slidenum">
              <a:rPr lang="zh-TW" altLang="en-US" smtClean="0"/>
              <a:pPr>
                <a:defRPr/>
              </a:pPr>
              <a:t>‹#›</a:t>
            </a:fld>
            <a:endParaRPr lang="en-US" altLang="zh-TW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0" r:id="rId1"/>
    <p:sldLayoutId id="2147483761" r:id="rId2"/>
    <p:sldLayoutId id="2147483762" r:id="rId3"/>
    <p:sldLayoutId id="2147483763" r:id="rId4"/>
    <p:sldLayoutId id="2147483764" r:id="rId5"/>
    <p:sldLayoutId id="2147483765" r:id="rId6"/>
    <p:sldLayoutId id="2147483766" r:id="rId7"/>
    <p:sldLayoutId id="2147483767" r:id="rId8"/>
    <p:sldLayoutId id="2147483768" r:id="rId9"/>
    <p:sldLayoutId id="2147483769" r:id="rId10"/>
    <p:sldLayoutId id="214748377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 smtClean="0"/>
              <a:t>企業電子化</a:t>
            </a:r>
          </a:p>
        </p:txBody>
      </p:sp>
      <p:sp>
        <p:nvSpPr>
          <p:cNvPr id="2051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smtClean="0"/>
              <a:t>主講人：蘇世榮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過去的網路泡沫化</a:t>
            </a:r>
          </a:p>
        </p:txBody>
      </p:sp>
      <p:sp>
        <p:nvSpPr>
          <p:cNvPr id="11267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smtClean="0"/>
              <a:t>使用者而言網路是免費的</a:t>
            </a:r>
            <a:endParaRPr lang="en-US" altLang="zh-TW" smtClean="0"/>
          </a:p>
          <a:p>
            <a:r>
              <a:rPr lang="zh-TW" altLang="en-US" smtClean="0"/>
              <a:t>對企業而言網路是要賺錢的</a:t>
            </a:r>
            <a:endParaRPr lang="en-US" altLang="zh-TW" smtClean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未來的網路趨勢</a:t>
            </a:r>
          </a:p>
        </p:txBody>
      </p:sp>
      <p:sp>
        <p:nvSpPr>
          <p:cNvPr id="12291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smtClean="0"/>
              <a:t>網路基礎建設已經非常普及</a:t>
            </a:r>
            <a:endParaRPr lang="en-US" altLang="zh-TW" smtClean="0"/>
          </a:p>
          <a:p>
            <a:r>
              <a:rPr lang="zh-TW" altLang="en-US" smtClean="0"/>
              <a:t>網路真正的價值，在於輔助實體商業活動的進行</a:t>
            </a:r>
            <a:endParaRPr lang="en-US" altLang="zh-TW" smtClean="0"/>
          </a:p>
          <a:p>
            <a:r>
              <a:rPr lang="zh-TW" altLang="en-US" smtClean="0"/>
              <a:t>完全虛擬的網路服務容易失敗</a:t>
            </a:r>
            <a:endParaRPr lang="en-US" altLang="zh-TW" smtClean="0"/>
          </a:p>
          <a:p>
            <a:r>
              <a:rPr lang="zh-TW" altLang="en-US" smtClean="0"/>
              <a:t>網路是用來輔助企業更進步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網路安全的範圍</a:t>
            </a:r>
          </a:p>
        </p:txBody>
      </p:sp>
      <p:sp>
        <p:nvSpPr>
          <p:cNvPr id="5" name="內容版面配置區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防毒程式</a:t>
            </a:r>
          </a:p>
        </p:txBody>
      </p:sp>
      <p:sp>
        <p:nvSpPr>
          <p:cNvPr id="14339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smtClean="0"/>
              <a:t>利用作業系統的弱點入侵</a:t>
            </a:r>
            <a:endParaRPr lang="en-US" altLang="zh-TW" smtClean="0"/>
          </a:p>
          <a:p>
            <a:r>
              <a:rPr lang="zh-TW" altLang="en-US" smtClean="0"/>
              <a:t>病毒的傳播速度快</a:t>
            </a:r>
            <a:endParaRPr lang="en-US" altLang="zh-TW" smtClean="0"/>
          </a:p>
          <a:p>
            <a:r>
              <a:rPr lang="zh-TW" altLang="en-US" smtClean="0"/>
              <a:t>防毒程式似乎已經變的無用武之地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防火牆</a:t>
            </a:r>
          </a:p>
        </p:txBody>
      </p:sp>
      <p:sp>
        <p:nvSpPr>
          <p:cNvPr id="1536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smtClean="0"/>
              <a:t>應用防火牆防止蠕蟲病毒在網路上的攻擊</a:t>
            </a:r>
            <a:endParaRPr lang="en-US" altLang="zh-TW" smtClean="0"/>
          </a:p>
          <a:p>
            <a:r>
              <a:rPr lang="zh-TW" altLang="en-US" smtClean="0"/>
              <a:t>防止不正常的網路封包入侵</a:t>
            </a:r>
            <a:endParaRPr lang="en-US" altLang="zh-TW" smtClean="0"/>
          </a:p>
          <a:p>
            <a:r>
              <a:rPr lang="zh-TW" altLang="en-US" smtClean="0"/>
              <a:t>遭受不正常入侵時將該連線中斷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zh-TW" smtClean="0"/>
              <a:t>網路安全的設計</a:t>
            </a:r>
            <a:endParaRPr lang="zh-TW" altLang="en-US" smtClean="0"/>
          </a:p>
        </p:txBody>
      </p:sp>
      <p:sp>
        <p:nvSpPr>
          <p:cNvPr id="5" name="內容版面配置區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單機情況</a:t>
            </a:r>
          </a:p>
        </p:txBody>
      </p:sp>
      <p:sp>
        <p:nvSpPr>
          <p:cNvPr id="17411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smtClean="0"/>
              <a:t>防毒軟體</a:t>
            </a:r>
            <a:endParaRPr lang="en-US" altLang="zh-TW" smtClean="0"/>
          </a:p>
          <a:p>
            <a:pPr lvl="1"/>
            <a:r>
              <a:rPr lang="zh-TW" altLang="en-US" smtClean="0"/>
              <a:t>可篩選出電子郵件中的病毒</a:t>
            </a:r>
            <a:endParaRPr lang="en-US" altLang="zh-TW" smtClean="0"/>
          </a:p>
          <a:p>
            <a:r>
              <a:rPr lang="zh-TW" altLang="en-US" smtClean="0"/>
              <a:t>防火牆</a:t>
            </a:r>
            <a:endParaRPr lang="en-US" altLang="zh-TW" smtClean="0"/>
          </a:p>
          <a:p>
            <a:pPr lvl="1"/>
            <a:r>
              <a:rPr lang="zh-TW" altLang="en-US" smtClean="0"/>
              <a:t>單機使用軟體防火牆即可。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網路情況</a:t>
            </a:r>
          </a:p>
        </p:txBody>
      </p:sp>
      <p:sp>
        <p:nvSpPr>
          <p:cNvPr id="18435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smtClean="0"/>
              <a:t>防毒機制</a:t>
            </a:r>
            <a:endParaRPr lang="en-US" altLang="zh-TW" smtClean="0"/>
          </a:p>
          <a:p>
            <a:pPr lvl="1"/>
            <a:r>
              <a:rPr lang="zh-TW" altLang="en-US" smtClean="0"/>
              <a:t>郵件伺服器上裝設伺服器等級的防毒軟體，</a:t>
            </a:r>
            <a:endParaRPr lang="en-US" altLang="zh-TW" smtClean="0"/>
          </a:p>
          <a:p>
            <a:pPr lvl="1"/>
            <a:r>
              <a:rPr lang="zh-TW" altLang="en-US" smtClean="0"/>
              <a:t>定期做病毒更新</a:t>
            </a:r>
            <a:endParaRPr lang="en-US" altLang="zh-TW" smtClean="0"/>
          </a:p>
          <a:p>
            <a:r>
              <a:rPr lang="zh-TW" altLang="en-US" smtClean="0"/>
              <a:t>防火牆</a:t>
            </a:r>
            <a:endParaRPr lang="en-US" altLang="zh-TW" smtClean="0"/>
          </a:p>
          <a:p>
            <a:pPr lvl="1"/>
            <a:r>
              <a:rPr lang="zh-TW" altLang="en-US" smtClean="0"/>
              <a:t>虛擬</a:t>
            </a:r>
            <a:r>
              <a:rPr lang="en-US" altLang="zh-TW" smtClean="0"/>
              <a:t>IP</a:t>
            </a:r>
            <a:r>
              <a:rPr lang="zh-TW" altLang="en-US" smtClean="0"/>
              <a:t>，可以避免公司內部的電腦直接被網際網路上的其他電腦存取。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資料備份</a:t>
            </a:r>
          </a:p>
        </p:txBody>
      </p:sp>
      <p:sp>
        <p:nvSpPr>
          <p:cNvPr id="19459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smtClean="0"/>
              <a:t>定期備份</a:t>
            </a:r>
          </a:p>
          <a:p>
            <a:r>
              <a:rPr lang="zh-TW" altLang="en-US" smtClean="0"/>
              <a:t>備份資料均需為完整壓縮備份</a:t>
            </a:r>
          </a:p>
          <a:p>
            <a:r>
              <a:rPr lang="zh-TW" altLang="en-US" smtClean="0"/>
              <a:t>資料備份在另一個磁碟機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企業電子化</a:t>
            </a:r>
          </a:p>
        </p:txBody>
      </p:sp>
      <p:sp>
        <p:nvSpPr>
          <p:cNvPr id="5" name="內容版面配置區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利用電腦代替人工</a:t>
            </a:r>
          </a:p>
        </p:txBody>
      </p:sp>
      <p:sp>
        <p:nvSpPr>
          <p:cNvPr id="4099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smtClean="0"/>
              <a:t>電腦代替人工</a:t>
            </a:r>
          </a:p>
          <a:p>
            <a:pPr lvl="1"/>
            <a:r>
              <a:rPr lang="zh-TW" altLang="en-US" smtClean="0"/>
              <a:t>都配備有電腦</a:t>
            </a:r>
          </a:p>
          <a:p>
            <a:pPr lvl="1"/>
            <a:r>
              <a:rPr lang="zh-TW" altLang="en-US" smtClean="0"/>
              <a:t>進銷存系統安裝</a:t>
            </a:r>
          </a:p>
          <a:p>
            <a:endParaRPr lang="zh-TW" altLang="en-US" smtClean="0"/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架設內部區域網路</a:t>
            </a:r>
          </a:p>
        </p:txBody>
      </p:sp>
      <p:sp>
        <p:nvSpPr>
          <p:cNvPr id="512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smtClean="0"/>
              <a:t>問題</a:t>
            </a:r>
          </a:p>
          <a:p>
            <a:pPr lvl="1"/>
            <a:r>
              <a:rPr lang="zh-TW" altLang="en-US" smtClean="0"/>
              <a:t>檔案傳送不方便</a:t>
            </a:r>
          </a:p>
          <a:p>
            <a:r>
              <a:rPr lang="zh-TW" altLang="en-US" smtClean="0"/>
              <a:t>解決</a:t>
            </a:r>
          </a:p>
          <a:p>
            <a:pPr lvl="1"/>
            <a:r>
              <a:rPr lang="zh-TW" altLang="en-US" smtClean="0"/>
              <a:t>架設區域網路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架設簡單伺服器</a:t>
            </a:r>
          </a:p>
        </p:txBody>
      </p:sp>
      <p:sp>
        <p:nvSpPr>
          <p:cNvPr id="6147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smtClean="0"/>
              <a:t>檔案伺服器</a:t>
            </a:r>
          </a:p>
          <a:p>
            <a:pPr lvl="1"/>
            <a:r>
              <a:rPr lang="zh-TW" altLang="en-US" smtClean="0"/>
              <a:t>節省交換資料時間</a:t>
            </a:r>
          </a:p>
          <a:p>
            <a:r>
              <a:rPr lang="zh-TW" altLang="en-US" smtClean="0"/>
              <a:t>印表機伺服器</a:t>
            </a:r>
          </a:p>
          <a:p>
            <a:pPr lvl="1"/>
            <a:r>
              <a:rPr lang="zh-TW" altLang="en-US" smtClean="0"/>
              <a:t>節省列印資料的時間和成本</a:t>
            </a: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架設資料庫伺服器</a:t>
            </a:r>
          </a:p>
        </p:txBody>
      </p:sp>
      <p:sp>
        <p:nvSpPr>
          <p:cNvPr id="7171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smtClean="0"/>
              <a:t>好處</a:t>
            </a:r>
            <a:endParaRPr lang="en-US" altLang="zh-TW" smtClean="0"/>
          </a:p>
          <a:p>
            <a:pPr lvl="1"/>
            <a:r>
              <a:rPr lang="zh-TW" altLang="en-US" smtClean="0"/>
              <a:t>將各種資訊整合在一起</a:t>
            </a:r>
            <a:endParaRPr lang="en-US" altLang="zh-TW" smtClean="0"/>
          </a:p>
          <a:p>
            <a:pPr lvl="1"/>
            <a:r>
              <a:rPr lang="zh-TW" altLang="en-US" smtClean="0"/>
              <a:t>增加資訊的靈活運用度</a:t>
            </a:r>
            <a:endParaRPr lang="en-US" altLang="zh-TW" smtClean="0"/>
          </a:p>
          <a:p>
            <a:r>
              <a:rPr lang="zh-TW" altLang="en-US" smtClean="0"/>
              <a:t>問題</a:t>
            </a:r>
            <a:endParaRPr lang="en-US" altLang="zh-TW" smtClean="0"/>
          </a:p>
          <a:p>
            <a:pPr lvl="1"/>
            <a:r>
              <a:rPr lang="zh-TW" altLang="en-US" smtClean="0"/>
              <a:t>須有專業的資訊人員</a:t>
            </a:r>
            <a:endParaRPr lang="en-US" altLang="zh-TW" smtClean="0"/>
          </a:p>
          <a:p>
            <a:pPr lvl="1"/>
            <a:r>
              <a:rPr lang="zh-TW" altLang="en-US" smtClean="0"/>
              <a:t>公司成本上升。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連接專線</a:t>
            </a:r>
          </a:p>
        </p:txBody>
      </p:sp>
      <p:sp>
        <p:nvSpPr>
          <p:cNvPr id="8195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smtClean="0"/>
              <a:t>網際網路是必然的趨勢</a:t>
            </a:r>
            <a:endParaRPr lang="en-US" altLang="zh-TW" smtClean="0"/>
          </a:p>
          <a:p>
            <a:r>
              <a:rPr lang="zh-TW" altLang="en-US" smtClean="0"/>
              <a:t>員工可以利用網路，加快工作的速度</a:t>
            </a:r>
            <a:endParaRPr lang="en-US" altLang="zh-TW" smtClean="0"/>
          </a:p>
          <a:p>
            <a:pPr lvl="1"/>
            <a:r>
              <a:rPr lang="zh-TW" altLang="en-US" smtClean="0"/>
              <a:t>查詢某些特定資料</a:t>
            </a:r>
            <a:endParaRPr lang="en-US" altLang="zh-TW" smtClean="0"/>
          </a:p>
          <a:p>
            <a:pPr lvl="1"/>
            <a:r>
              <a:rPr lang="zh-TW" altLang="en-US" smtClean="0"/>
              <a:t>利用網路電話，與國外的企業連繫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架設電子郵件系統及網站</a:t>
            </a:r>
          </a:p>
        </p:txBody>
      </p:sp>
      <p:sp>
        <p:nvSpPr>
          <p:cNvPr id="9219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smtClean="0"/>
              <a:t>郵件代管、主機代管的方式</a:t>
            </a:r>
            <a:endParaRPr lang="en-US" altLang="zh-TW" smtClean="0"/>
          </a:p>
          <a:p>
            <a:r>
              <a:rPr lang="zh-TW" altLang="en-US" smtClean="0"/>
              <a:t>申請網域名稱</a:t>
            </a:r>
            <a:endParaRPr lang="en-US" altLang="zh-TW" smtClean="0"/>
          </a:p>
          <a:p>
            <a:r>
              <a:rPr lang="zh-TW" altLang="en-US" smtClean="0"/>
              <a:t>不需聘請資訊管理人員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企業所面臨的網路化挑戰</a:t>
            </a:r>
          </a:p>
        </p:txBody>
      </p:sp>
      <p:sp>
        <p:nvSpPr>
          <p:cNvPr id="5" name="內容版面配置區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122</TotalTime>
  <Words>423</Words>
  <Application>Microsoft Office PowerPoint</Application>
  <PresentationFormat>如螢幕大小 (16:9)</PresentationFormat>
  <Paragraphs>69</Paragraphs>
  <Slides>18</Slides>
  <Notes>1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18</vt:i4>
      </vt:variant>
    </vt:vector>
  </HeadingPairs>
  <TitlesOfParts>
    <vt:vector size="19" baseType="lpstr">
      <vt:lpstr>Office 佈景主題</vt:lpstr>
      <vt:lpstr>企業電子化</vt:lpstr>
      <vt:lpstr>企業電子化</vt:lpstr>
      <vt:lpstr>利用電腦代替人工</vt:lpstr>
      <vt:lpstr>架設內部區域網路</vt:lpstr>
      <vt:lpstr>架設簡單伺服器</vt:lpstr>
      <vt:lpstr>架設資料庫伺服器</vt:lpstr>
      <vt:lpstr>連接專線</vt:lpstr>
      <vt:lpstr>架設電子郵件系統及網站</vt:lpstr>
      <vt:lpstr>企業所面臨的網路化挑戰</vt:lpstr>
      <vt:lpstr>過去的網路泡沫化</vt:lpstr>
      <vt:lpstr>未來的網路趨勢</vt:lpstr>
      <vt:lpstr>網路安全的範圍</vt:lpstr>
      <vt:lpstr>防毒程式</vt:lpstr>
      <vt:lpstr>防火牆</vt:lpstr>
      <vt:lpstr>網路安全的設計</vt:lpstr>
      <vt:lpstr>單機情況</vt:lpstr>
      <vt:lpstr>網路情況</vt:lpstr>
      <vt:lpstr>資料備份</vt:lpstr>
    </vt:vector>
  </TitlesOfParts>
  <Company>GJUN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企業電子化</dc:title>
  <dc:creator>TEMP_PC_GJUN</dc:creator>
  <cp:lastModifiedBy>leo</cp:lastModifiedBy>
  <cp:revision>21</cp:revision>
  <dcterms:created xsi:type="dcterms:W3CDTF">2010-12-13T08:58:06Z</dcterms:created>
  <dcterms:modified xsi:type="dcterms:W3CDTF">2017-11-28T12:22:30Z</dcterms:modified>
</cp:coreProperties>
</file>