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4"/>
  </p:notesMasterIdLst>
  <p:handoutMasterIdLst>
    <p:handoutMasterId r:id="rId65"/>
  </p:handoutMasterIdLst>
  <p:sldIdLst>
    <p:sldId id="256" r:id="rId2"/>
    <p:sldId id="363" r:id="rId3"/>
    <p:sldId id="380" r:id="rId4"/>
    <p:sldId id="381" r:id="rId5"/>
    <p:sldId id="382" r:id="rId6"/>
    <p:sldId id="383" r:id="rId7"/>
    <p:sldId id="384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85" r:id="rId25"/>
    <p:sldId id="386" r:id="rId26"/>
    <p:sldId id="387" r:id="rId27"/>
    <p:sldId id="388" r:id="rId28"/>
    <p:sldId id="389" r:id="rId29"/>
    <p:sldId id="390" r:id="rId30"/>
    <p:sldId id="391" r:id="rId31"/>
    <p:sldId id="392" r:id="rId32"/>
    <p:sldId id="393" r:id="rId33"/>
    <p:sldId id="394" r:id="rId34"/>
    <p:sldId id="395" r:id="rId35"/>
    <p:sldId id="396" r:id="rId36"/>
    <p:sldId id="397" r:id="rId37"/>
    <p:sldId id="398" r:id="rId38"/>
    <p:sldId id="399" r:id="rId39"/>
    <p:sldId id="400" r:id="rId40"/>
    <p:sldId id="401" r:id="rId41"/>
    <p:sldId id="402" r:id="rId42"/>
    <p:sldId id="403" r:id="rId43"/>
    <p:sldId id="404" r:id="rId44"/>
    <p:sldId id="405" r:id="rId45"/>
    <p:sldId id="408" r:id="rId46"/>
    <p:sldId id="409" r:id="rId47"/>
    <p:sldId id="410" r:id="rId48"/>
    <p:sldId id="411" r:id="rId49"/>
    <p:sldId id="412" r:id="rId50"/>
    <p:sldId id="413" r:id="rId51"/>
    <p:sldId id="414" r:id="rId52"/>
    <p:sldId id="415" r:id="rId53"/>
    <p:sldId id="416" r:id="rId54"/>
    <p:sldId id="417" r:id="rId55"/>
    <p:sldId id="418" r:id="rId56"/>
    <p:sldId id="419" r:id="rId57"/>
    <p:sldId id="420" r:id="rId58"/>
    <p:sldId id="421" r:id="rId59"/>
    <p:sldId id="422" r:id="rId60"/>
    <p:sldId id="423" r:id="rId61"/>
    <p:sldId id="424" r:id="rId62"/>
    <p:sldId id="425" r:id="rId63"/>
  </p:sldIdLst>
  <p:sldSz cx="9144000" cy="6858000" type="screen4x3"/>
  <p:notesSz cx="9928225" cy="679767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623697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2F867-1933-4D69-BDC0-C3D7687618C9}" type="datetimeFigureOut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623697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77C1F-93B7-42C9-BDAA-C5C0819C9DA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37462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5623697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99124-7688-4E3C-A59D-94A4EEF1A8A6}" type="datetimeFigureOut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5623697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806DB3-0EC1-49A2-9AA6-A015EE019FD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6633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B4248-D34C-466F-A273-FC3D6C774B7F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61467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B4248-D34C-466F-A273-FC3D6C774B7F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61467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B4248-D34C-466F-A273-FC3D6C774B7F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6146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B4248-D34C-466F-A273-FC3D6C774B7F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6146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6CDAD-B4E5-41D1-A7C6-E7B62F6ADB7C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768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B234E-D6BE-40B0-8981-F601D69993B9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F47C4-593B-4DBD-9CF9-18A3621A4103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3CCCE-FAE5-482B-B4FF-3CDD3515770A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0410-7266-4144-9382-438D44F07062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0118F-82D5-4B90-8971-CE6B02252CAF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FF1D9-0DD9-4540-A035-066DFF820AFB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4074-9597-4A09-80CB-B29859644E05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4C8F5-C9D4-4495-93E1-5056DE9682DF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C62DF-B6CE-48CA-83DE-8220984876A8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761FD-73A2-4CFD-B714-4B91CE657407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BAE85-5598-4653-95AB-209179E297A5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6A88BB5-9FBD-40E9-B32C-CCD6A2948CCE}" type="datetime1">
              <a:rPr lang="zh-TW" altLang="en-US" smtClean="0"/>
              <a:t>2017/12/6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Document4.docx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Document5.docx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Document6.docx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Document7.docx"/><Relationship Id="rId4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Document8.docx"/><Relationship Id="rId4" Type="http://schemas.openxmlformats.org/officeDocument/2006/relationships/oleObject" Target="../embeddings/oleObject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Document9.docx"/><Relationship Id="rId4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Document10.docx"/><Relationship Id="rId4" Type="http://schemas.openxmlformats.org/officeDocument/2006/relationships/oleObject" Target="../embeddings/oleObject10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Document11.docx"/><Relationship Id="rId4" Type="http://schemas.openxmlformats.org/officeDocument/2006/relationships/oleObject" Target="../embeddings/oleObject1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Document12.docx"/><Relationship Id="rId4" Type="http://schemas.openxmlformats.org/officeDocument/2006/relationships/oleObject" Target="../embeddings/oleObject12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Document13.docx"/><Relationship Id="rId4" Type="http://schemas.openxmlformats.org/officeDocument/2006/relationships/oleObject" Target="../embeddings/oleObject13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Document14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Document15.docx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developers.facebook.com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package" Target="../embeddings/Microsoft_Word_Document16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33.emf"/><Relationship Id="rId4" Type="http://schemas.openxmlformats.org/officeDocument/2006/relationships/package" Target="../embeddings/Microsoft_Word_Document17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34.emf"/><Relationship Id="rId4" Type="http://schemas.openxmlformats.org/officeDocument/2006/relationships/package" Target="../embeddings/Microsoft_Word_Document18.docx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Document2.docx"/><Relationship Id="rId4" Type="http://schemas.openxmlformats.org/officeDocument/2006/relationships/oleObject" Target="../embeddings/oleObject2.bin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Document3.docx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Python</a:t>
            </a:r>
            <a:r>
              <a:rPr lang="zh-TW" altLang="zh-TW" dirty="0"/>
              <a:t>實務</a:t>
            </a:r>
            <a:r>
              <a:rPr lang="zh-TW" altLang="zh-TW" dirty="0" smtClean="0"/>
              <a:t>應用</a:t>
            </a:r>
            <a:r>
              <a:rPr lang="zh-TW" altLang="en-US" dirty="0" smtClean="0"/>
              <a:t>進階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dirty="0" smtClean="0">
                <a:solidFill>
                  <a:schemeClr val="tx1"/>
                </a:solidFill>
              </a:rPr>
              <a:t>政府開放資料應用</a:t>
            </a:r>
            <a:endParaRPr lang="en-US" altLang="zh-TW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dirty="0" smtClean="0">
                <a:solidFill>
                  <a:schemeClr val="tx1"/>
                </a:solidFill>
              </a:rPr>
              <a:t>檔案輸入輸出程式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dirty="0" err="1" smtClean="0">
                <a:solidFill>
                  <a:schemeClr val="tx1"/>
                </a:solidFill>
              </a:rPr>
              <a:t>Python_Facebook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788024" y="4797152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/>
              <a:t>致</a:t>
            </a:r>
            <a:r>
              <a:rPr lang="zh-TW" altLang="en-US" sz="2800" dirty="0" smtClean="0"/>
              <a:t>理科技大學資管系</a:t>
            </a:r>
            <a:endParaRPr lang="en-US" altLang="zh-TW" sz="2800" dirty="0" smtClean="0"/>
          </a:p>
          <a:p>
            <a:r>
              <a:rPr lang="zh-TW" altLang="en-US" sz="2800" dirty="0" smtClean="0"/>
              <a:t>副教授   曹祥雲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79339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csv 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6-2-7] csv </a:t>
            </a:r>
            <a:r>
              <a:rPr lang="zh-TW" altLang="zh-TW" dirty="0"/>
              <a:t>檔讀取與寫入</a:t>
            </a: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097221"/>
              </p:ext>
            </p:extLst>
          </p:nvPr>
        </p:nvGraphicFramePr>
        <p:xfrm>
          <a:off x="251520" y="1916832"/>
          <a:ext cx="8962104" cy="396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6" name="文件" r:id="rId5" imgW="6789746" imgH="3011508" progId="Word.Document.12">
                  <p:embed/>
                </p:oleObj>
              </mc:Choice>
              <mc:Fallback>
                <p:oleObj name="文件" r:id="rId5" imgW="6789746" imgH="30115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520" y="1916832"/>
                        <a:ext cx="8962104" cy="3960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338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csv 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6-2-7] csv </a:t>
            </a:r>
            <a:r>
              <a:rPr lang="zh-TW" altLang="zh-TW" dirty="0"/>
              <a:t>檔讀取與寫入</a:t>
            </a:r>
          </a:p>
        </p:txBody>
      </p:sp>
      <p:pic>
        <p:nvPicPr>
          <p:cNvPr id="5" name="圖片 4"/>
          <p:cNvPicPr/>
          <p:nvPr/>
        </p:nvPicPr>
        <p:blipFill rotWithShape="1">
          <a:blip r:embed="rId3"/>
          <a:srcRect t="4233" b="6878"/>
          <a:stretch/>
        </p:blipFill>
        <p:spPr bwMode="auto">
          <a:xfrm>
            <a:off x="467544" y="2039984"/>
            <a:ext cx="7560840" cy="4053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2902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 err="1"/>
              <a:t>xlrd</a:t>
            </a:r>
            <a:r>
              <a:rPr lang="en-US" altLang="zh-TW" dirty="0"/>
              <a:t>/</a:t>
            </a:r>
            <a:r>
              <a:rPr lang="en-US" altLang="zh-TW" dirty="0" err="1"/>
              <a:t>xlwt</a:t>
            </a:r>
            <a:r>
              <a:rPr lang="en-US" altLang="zh-TW" dirty="0"/>
              <a:t> </a:t>
            </a:r>
            <a:r>
              <a:rPr lang="zh-TW" altLang="zh-TW" dirty="0"/>
              <a:t>相關的物件方法</a:t>
            </a: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943067"/>
              </p:ext>
            </p:extLst>
          </p:nvPr>
        </p:nvGraphicFramePr>
        <p:xfrm>
          <a:off x="541337" y="2057400"/>
          <a:ext cx="8692615" cy="3603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0" name="文件" r:id="rId5" imgW="6659057" imgH="2760939" progId="Word.Document.12">
                  <p:embed/>
                </p:oleObj>
              </mc:Choice>
              <mc:Fallback>
                <p:oleObj name="文件" r:id="rId5" imgW="6659057" imgH="27609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337" y="2057400"/>
                        <a:ext cx="8692615" cy="3603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91615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6-2-8]</a:t>
            </a:r>
            <a:r>
              <a:rPr lang="zh-TW" altLang="zh-TW" dirty="0"/>
              <a:t>使用 </a:t>
            </a:r>
            <a:r>
              <a:rPr lang="en-US" altLang="zh-TW" dirty="0" err="1"/>
              <a:t>xlrd</a:t>
            </a:r>
            <a:r>
              <a:rPr lang="en-US" altLang="zh-TW" dirty="0"/>
              <a:t>/</a:t>
            </a:r>
            <a:r>
              <a:rPr lang="en-US" altLang="zh-TW" dirty="0" err="1"/>
              <a:t>xlwt</a:t>
            </a:r>
            <a:r>
              <a:rPr lang="en-US" altLang="zh-TW" dirty="0"/>
              <a:t> </a:t>
            </a:r>
            <a:r>
              <a:rPr lang="zh-TW" altLang="zh-TW" dirty="0"/>
              <a:t>讀寫 </a:t>
            </a:r>
            <a:r>
              <a:rPr lang="en-US" altLang="zh-TW" dirty="0"/>
              <a:t>excel </a:t>
            </a:r>
            <a:r>
              <a:rPr lang="zh-TW" altLang="zh-TW" dirty="0"/>
              <a:t>檔案</a:t>
            </a: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00955"/>
              </p:ext>
            </p:extLst>
          </p:nvPr>
        </p:nvGraphicFramePr>
        <p:xfrm>
          <a:off x="467543" y="1988840"/>
          <a:ext cx="8830427" cy="374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4" name="文件" r:id="rId5" imgW="6789746" imgH="2881543" progId="Word.Document.12">
                  <p:embed/>
                </p:oleObj>
              </mc:Choice>
              <mc:Fallback>
                <p:oleObj name="文件" r:id="rId5" imgW="6789746" imgH="28815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3" y="1988840"/>
                        <a:ext cx="8830427" cy="37444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6698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6-2-8]</a:t>
            </a:r>
            <a:r>
              <a:rPr lang="zh-TW" altLang="zh-TW" dirty="0"/>
              <a:t>使用 </a:t>
            </a:r>
            <a:r>
              <a:rPr lang="en-US" altLang="zh-TW" dirty="0" err="1"/>
              <a:t>xlrd</a:t>
            </a:r>
            <a:r>
              <a:rPr lang="en-US" altLang="zh-TW" dirty="0"/>
              <a:t>/</a:t>
            </a:r>
            <a:r>
              <a:rPr lang="en-US" altLang="zh-TW" dirty="0" err="1"/>
              <a:t>xlwt</a:t>
            </a:r>
            <a:r>
              <a:rPr lang="en-US" altLang="zh-TW" dirty="0"/>
              <a:t> </a:t>
            </a:r>
            <a:r>
              <a:rPr lang="zh-TW" altLang="zh-TW" dirty="0"/>
              <a:t>讀寫 </a:t>
            </a:r>
            <a:r>
              <a:rPr lang="en-US" altLang="zh-TW" dirty="0"/>
              <a:t>excel </a:t>
            </a:r>
            <a:r>
              <a:rPr lang="zh-TW" altLang="zh-TW" dirty="0"/>
              <a:t>檔案</a:t>
            </a: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94154"/>
              </p:ext>
            </p:extLst>
          </p:nvPr>
        </p:nvGraphicFramePr>
        <p:xfrm>
          <a:off x="323528" y="1988840"/>
          <a:ext cx="9064513" cy="3715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8" name="文件" r:id="rId5" imgW="6789746" imgH="2790820" progId="Word.Document.12">
                  <p:embed/>
                </p:oleObj>
              </mc:Choice>
              <mc:Fallback>
                <p:oleObj name="文件" r:id="rId5" imgW="6789746" imgH="27908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528" y="1988840"/>
                        <a:ext cx="9064513" cy="3715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4083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6-2-8]</a:t>
            </a:r>
            <a:r>
              <a:rPr lang="zh-TW" altLang="zh-TW" dirty="0"/>
              <a:t>使用 </a:t>
            </a:r>
            <a:r>
              <a:rPr lang="en-US" altLang="zh-TW" dirty="0" err="1"/>
              <a:t>xlrd</a:t>
            </a:r>
            <a:r>
              <a:rPr lang="en-US" altLang="zh-TW" dirty="0"/>
              <a:t>/</a:t>
            </a:r>
            <a:r>
              <a:rPr lang="en-US" altLang="zh-TW" dirty="0" err="1"/>
              <a:t>xlwt</a:t>
            </a:r>
            <a:r>
              <a:rPr lang="en-US" altLang="zh-TW" dirty="0"/>
              <a:t> </a:t>
            </a:r>
            <a:r>
              <a:rPr lang="zh-TW" altLang="zh-TW" dirty="0"/>
              <a:t>讀寫 </a:t>
            </a:r>
            <a:r>
              <a:rPr lang="en-US" altLang="zh-TW" dirty="0"/>
              <a:t>excel </a:t>
            </a:r>
            <a:r>
              <a:rPr lang="zh-TW" altLang="zh-TW" dirty="0"/>
              <a:t>檔案</a:t>
            </a:r>
          </a:p>
        </p:txBody>
      </p:sp>
      <p:pic>
        <p:nvPicPr>
          <p:cNvPr id="6" name="圖片 5"/>
          <p:cNvPicPr/>
          <p:nvPr/>
        </p:nvPicPr>
        <p:blipFill rotWithShape="1">
          <a:blip r:embed="rId3"/>
          <a:srcRect t="4409" b="7584"/>
          <a:stretch/>
        </p:blipFill>
        <p:spPr bwMode="auto">
          <a:xfrm>
            <a:off x="467544" y="2056056"/>
            <a:ext cx="7776864" cy="41092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4059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 err="1"/>
              <a:t>openpyxl</a:t>
            </a:r>
            <a:r>
              <a:rPr lang="en-US" altLang="zh-TW" dirty="0"/>
              <a:t> </a:t>
            </a:r>
            <a:r>
              <a:rPr lang="zh-TW" altLang="zh-TW" dirty="0"/>
              <a:t>相關的物件方法與屬性</a:t>
            </a: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993912"/>
              </p:ext>
            </p:extLst>
          </p:nvPr>
        </p:nvGraphicFramePr>
        <p:xfrm>
          <a:off x="-252536" y="2060848"/>
          <a:ext cx="8578895" cy="4180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2" name="文件" r:id="rId5" imgW="6655817" imgH="3249837" progId="Word.Document.12">
                  <p:embed/>
                </p:oleObj>
              </mc:Choice>
              <mc:Fallback>
                <p:oleObj name="文件" r:id="rId5" imgW="6655817" imgH="32498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252536" y="2060848"/>
                        <a:ext cx="8578895" cy="41803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7423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6-2-9]</a:t>
            </a:r>
            <a:r>
              <a:rPr lang="zh-TW" altLang="zh-TW" dirty="0"/>
              <a:t>使用</a:t>
            </a:r>
            <a:r>
              <a:rPr lang="en-US" altLang="zh-TW" dirty="0"/>
              <a:t>  </a:t>
            </a:r>
            <a:r>
              <a:rPr lang="en-US" altLang="zh-TW" dirty="0" err="1"/>
              <a:t>openpyxl</a:t>
            </a:r>
            <a:r>
              <a:rPr lang="en-US" altLang="zh-TW" dirty="0"/>
              <a:t>  </a:t>
            </a:r>
            <a:r>
              <a:rPr lang="zh-TW" altLang="zh-TW" dirty="0"/>
              <a:t>讀寫 </a:t>
            </a:r>
            <a:r>
              <a:rPr lang="en-US" altLang="zh-TW" dirty="0"/>
              <a:t>excel </a:t>
            </a:r>
            <a:r>
              <a:rPr lang="zh-TW" altLang="zh-TW" dirty="0"/>
              <a:t>檔案</a:t>
            </a: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616699"/>
              </p:ext>
            </p:extLst>
          </p:nvPr>
        </p:nvGraphicFramePr>
        <p:xfrm>
          <a:off x="395536" y="1916832"/>
          <a:ext cx="8792012" cy="410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6" name="文件" r:id="rId5" imgW="6789746" imgH="3173514" progId="Word.Document.12">
                  <p:embed/>
                </p:oleObj>
              </mc:Choice>
              <mc:Fallback>
                <p:oleObj name="文件" r:id="rId5" imgW="6789746" imgH="31735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536" y="1916832"/>
                        <a:ext cx="8792012" cy="41044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8446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6-2-9]</a:t>
            </a:r>
            <a:r>
              <a:rPr lang="zh-TW" altLang="zh-TW" dirty="0"/>
              <a:t>使用</a:t>
            </a:r>
            <a:r>
              <a:rPr lang="en-US" altLang="zh-TW" dirty="0"/>
              <a:t>  </a:t>
            </a:r>
            <a:r>
              <a:rPr lang="en-US" altLang="zh-TW" dirty="0" err="1"/>
              <a:t>openpyxl</a:t>
            </a:r>
            <a:r>
              <a:rPr lang="en-US" altLang="zh-TW" dirty="0"/>
              <a:t>  </a:t>
            </a:r>
            <a:r>
              <a:rPr lang="zh-TW" altLang="zh-TW" dirty="0"/>
              <a:t>讀寫 </a:t>
            </a:r>
            <a:r>
              <a:rPr lang="en-US" altLang="zh-TW" dirty="0"/>
              <a:t>excel </a:t>
            </a:r>
            <a:r>
              <a:rPr lang="zh-TW" altLang="zh-TW" dirty="0"/>
              <a:t>檔案</a:t>
            </a: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746045"/>
              </p:ext>
            </p:extLst>
          </p:nvPr>
        </p:nvGraphicFramePr>
        <p:xfrm>
          <a:off x="395535" y="1988840"/>
          <a:ext cx="8382791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0" name="文件" r:id="rId5" imgW="6789746" imgH="3562328" progId="Word.Document.12">
                  <p:embed/>
                </p:oleObj>
              </mc:Choice>
              <mc:Fallback>
                <p:oleObj name="文件" r:id="rId5" imgW="6789746" imgH="35623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535" y="1988840"/>
                        <a:ext cx="8382791" cy="439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6890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6-2-9]</a:t>
            </a:r>
            <a:r>
              <a:rPr lang="zh-TW" altLang="zh-TW" dirty="0"/>
              <a:t>使用</a:t>
            </a:r>
            <a:r>
              <a:rPr lang="en-US" altLang="zh-TW" dirty="0"/>
              <a:t>  </a:t>
            </a:r>
            <a:r>
              <a:rPr lang="en-US" altLang="zh-TW" dirty="0" err="1"/>
              <a:t>openpyxl</a:t>
            </a:r>
            <a:r>
              <a:rPr lang="en-US" altLang="zh-TW" dirty="0"/>
              <a:t>  </a:t>
            </a:r>
            <a:r>
              <a:rPr lang="zh-TW" altLang="zh-TW" dirty="0"/>
              <a:t>讀寫 </a:t>
            </a:r>
            <a:r>
              <a:rPr lang="en-US" altLang="zh-TW" dirty="0"/>
              <a:t>excel </a:t>
            </a:r>
            <a:r>
              <a:rPr lang="zh-TW" altLang="zh-TW" dirty="0"/>
              <a:t>檔案</a:t>
            </a:r>
          </a:p>
        </p:txBody>
      </p:sp>
      <p:pic>
        <p:nvPicPr>
          <p:cNvPr id="5" name="圖片 4"/>
          <p:cNvPicPr/>
          <p:nvPr/>
        </p:nvPicPr>
        <p:blipFill rotWithShape="1">
          <a:blip r:embed="rId3"/>
          <a:srcRect t="4056" b="6878"/>
          <a:stretch/>
        </p:blipFill>
        <p:spPr bwMode="auto">
          <a:xfrm>
            <a:off x="539552" y="2055336"/>
            <a:ext cx="8064896" cy="42539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4019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3200" dirty="0"/>
              <a:t>　政府開放</a:t>
            </a:r>
            <a:r>
              <a:rPr lang="zh-TW" altLang="en-US" sz="3200" dirty="0" smtClean="0"/>
              <a:t>資料應用</a:t>
            </a:r>
            <a:endParaRPr lang="zh-TW" altLang="en-US" sz="3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01381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 err="1"/>
              <a:t>xlsxwriter</a:t>
            </a:r>
            <a:r>
              <a:rPr lang="en-US" altLang="zh-TW" dirty="0"/>
              <a:t> </a:t>
            </a:r>
            <a:r>
              <a:rPr lang="zh-TW" altLang="zh-TW" dirty="0"/>
              <a:t>套件常用的方法與屬性</a:t>
            </a: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30155"/>
              </p:ext>
            </p:extLst>
          </p:nvPr>
        </p:nvGraphicFramePr>
        <p:xfrm>
          <a:off x="251519" y="1916832"/>
          <a:ext cx="8565887" cy="381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4" name="文件" r:id="rId5" imgW="6659057" imgH="2967587" progId="Word.Document.12">
                  <p:embed/>
                </p:oleObj>
              </mc:Choice>
              <mc:Fallback>
                <p:oleObj name="文件" r:id="rId5" imgW="6659057" imgH="29675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519" y="1916832"/>
                        <a:ext cx="8565887" cy="3816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76155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6-2-10]</a:t>
            </a:r>
            <a:r>
              <a:rPr lang="zh-TW" altLang="zh-TW" dirty="0"/>
              <a:t>使用</a:t>
            </a:r>
            <a:r>
              <a:rPr lang="en-US" altLang="zh-TW" dirty="0"/>
              <a:t>pandas</a:t>
            </a:r>
            <a:r>
              <a:rPr lang="zh-TW" altLang="zh-TW" dirty="0"/>
              <a:t>讀寫 </a:t>
            </a:r>
            <a:r>
              <a:rPr lang="en-US" altLang="zh-TW" dirty="0"/>
              <a:t>excel </a:t>
            </a:r>
            <a:r>
              <a:rPr lang="zh-TW" altLang="zh-TW" dirty="0"/>
              <a:t>檔案</a:t>
            </a: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673985"/>
              </p:ext>
            </p:extLst>
          </p:nvPr>
        </p:nvGraphicFramePr>
        <p:xfrm>
          <a:off x="395535" y="1988840"/>
          <a:ext cx="8694365" cy="3672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8" name="文件" r:id="rId5" imgW="6789746" imgH="2871823" progId="Word.Document.12">
                  <p:embed/>
                </p:oleObj>
              </mc:Choice>
              <mc:Fallback>
                <p:oleObj name="文件" r:id="rId5" imgW="6789746" imgH="28718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535" y="1988840"/>
                        <a:ext cx="8694365" cy="36724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9426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6-2-10]</a:t>
            </a:r>
            <a:r>
              <a:rPr lang="zh-TW" altLang="zh-TW" dirty="0"/>
              <a:t>使用</a:t>
            </a:r>
            <a:r>
              <a:rPr lang="en-US" altLang="zh-TW" dirty="0"/>
              <a:t>pandas</a:t>
            </a:r>
            <a:r>
              <a:rPr lang="zh-TW" altLang="zh-TW" dirty="0"/>
              <a:t>讀寫 </a:t>
            </a:r>
            <a:r>
              <a:rPr lang="en-US" altLang="zh-TW" dirty="0"/>
              <a:t>excel </a:t>
            </a:r>
            <a:r>
              <a:rPr lang="zh-TW" altLang="zh-TW" dirty="0"/>
              <a:t>檔案</a:t>
            </a: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078201"/>
              </p:ext>
            </p:extLst>
          </p:nvPr>
        </p:nvGraphicFramePr>
        <p:xfrm>
          <a:off x="539552" y="1988840"/>
          <a:ext cx="8422624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2" name="文件" r:id="rId5" imgW="6789746" imgH="3143273" progId="Word.Document.12">
                  <p:embed/>
                </p:oleObj>
              </mc:Choice>
              <mc:Fallback>
                <p:oleObj name="文件" r:id="rId5" imgW="6789746" imgH="31432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552" y="1988840"/>
                        <a:ext cx="8422624" cy="3888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97991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Excel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 </a:t>
            </a: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6-2-10]</a:t>
            </a:r>
            <a:r>
              <a:rPr lang="zh-TW" altLang="zh-TW" dirty="0"/>
              <a:t>使用</a:t>
            </a:r>
            <a:r>
              <a:rPr lang="en-US" altLang="zh-TW" dirty="0"/>
              <a:t>pandas</a:t>
            </a:r>
            <a:r>
              <a:rPr lang="zh-TW" altLang="zh-TW" dirty="0"/>
              <a:t>讀寫 </a:t>
            </a:r>
            <a:r>
              <a:rPr lang="en-US" altLang="zh-TW" dirty="0"/>
              <a:t>excel </a:t>
            </a:r>
            <a:r>
              <a:rPr lang="zh-TW" altLang="zh-TW" dirty="0"/>
              <a:t>檔案</a:t>
            </a:r>
          </a:p>
        </p:txBody>
      </p:sp>
      <p:pic>
        <p:nvPicPr>
          <p:cNvPr id="5" name="圖片 4"/>
          <p:cNvPicPr/>
          <p:nvPr/>
        </p:nvPicPr>
        <p:blipFill rotWithShape="1">
          <a:blip r:embed="rId3"/>
          <a:srcRect t="21947" r="27480" b="18166"/>
          <a:stretch/>
        </p:blipFill>
        <p:spPr bwMode="auto">
          <a:xfrm>
            <a:off x="467544" y="1891982"/>
            <a:ext cx="7704856" cy="43453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15207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sz="3200" dirty="0" err="1" smtClean="0">
                <a:latin typeface="+mj-ea"/>
              </a:rPr>
              <a:t>Python_Facebook</a:t>
            </a:r>
            <a:endParaRPr lang="zh-TW" altLang="en-US" sz="3200" dirty="0">
              <a:latin typeface="+mj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2300064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TW" sz="2100" dirty="0">
                <a:solidFill>
                  <a:schemeClr val="tx1"/>
                </a:solidFill>
                <a:latin typeface="+mn-ea"/>
              </a:rPr>
              <a:t>Facebook </a:t>
            </a:r>
            <a:r>
              <a:rPr lang="zh-TW" altLang="en-US" sz="2100" dirty="0">
                <a:solidFill>
                  <a:schemeClr val="tx1"/>
                </a:solidFill>
                <a:latin typeface="+mn-ea"/>
              </a:rPr>
              <a:t>簡介</a:t>
            </a:r>
            <a:endParaRPr lang="en-US" altLang="zh-TW" sz="2100" dirty="0">
              <a:solidFill>
                <a:schemeClr val="tx1"/>
              </a:solidFill>
              <a:latin typeface="+mn-ea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TW" sz="2100" dirty="0">
                <a:solidFill>
                  <a:schemeClr val="tx1"/>
                </a:solidFill>
                <a:latin typeface="+mn-ea"/>
              </a:rPr>
              <a:t>Facebook Graph API </a:t>
            </a:r>
            <a:r>
              <a:rPr lang="zh-TW" altLang="en-US" sz="2100" dirty="0">
                <a:solidFill>
                  <a:schemeClr val="tx1"/>
                </a:solidFill>
                <a:latin typeface="+mn-ea"/>
              </a:rPr>
              <a:t>功能</a:t>
            </a:r>
            <a:endParaRPr lang="en-US" altLang="zh-TW" sz="2100" dirty="0">
              <a:solidFill>
                <a:schemeClr val="tx1"/>
              </a:solidFill>
              <a:latin typeface="+mn-ea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TW" sz="2100" dirty="0">
                <a:solidFill>
                  <a:schemeClr val="tx1"/>
                </a:solidFill>
                <a:latin typeface="+mn-ea"/>
              </a:rPr>
              <a:t>Facebook Graph API </a:t>
            </a:r>
            <a:r>
              <a:rPr lang="zh-TW" altLang="en-US" sz="2100" dirty="0">
                <a:solidFill>
                  <a:schemeClr val="tx1"/>
                </a:solidFill>
                <a:latin typeface="+mn-ea"/>
              </a:rPr>
              <a:t>使用</a:t>
            </a:r>
          </a:p>
        </p:txBody>
      </p:sp>
    </p:spTree>
    <p:extLst>
      <p:ext uri="{BB962C8B-B14F-4D97-AF65-F5344CB8AC3E}">
        <p14:creationId xmlns:p14="http://schemas.microsoft.com/office/powerpoint/2010/main" val="4495620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</a:t>
            </a:r>
            <a:r>
              <a:rPr lang="zh-TW" altLang="zh-TW" dirty="0"/>
              <a:t>簡介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96544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Facebook </a:t>
            </a:r>
            <a:r>
              <a:rPr lang="zh-TW" altLang="zh-TW" dirty="0"/>
              <a:t>的資訊，是以社交關係圖的方式架構出來，包含</a:t>
            </a:r>
            <a:r>
              <a:rPr lang="zh-TW" altLang="zh-TW" dirty="0" smtClean="0"/>
              <a:t>：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節點</a:t>
            </a:r>
            <a:r>
              <a:rPr lang="en-US" altLang="zh-TW" dirty="0"/>
              <a:t>:</a:t>
            </a:r>
            <a:r>
              <a:rPr lang="zh-TW" altLang="zh-TW" dirty="0"/>
              <a:t>基本的「事物」，如使用者、相片、粉絲專頁、留言等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關係</a:t>
            </a:r>
            <a:r>
              <a:rPr lang="zh-TW" altLang="zh-TW" dirty="0"/>
              <a:t>連線</a:t>
            </a:r>
            <a:r>
              <a:rPr lang="en-US" altLang="zh-TW" dirty="0"/>
              <a:t>:</a:t>
            </a:r>
            <a:r>
              <a:rPr lang="zh-TW" altLang="zh-TW" dirty="0"/>
              <a:t>這些「事物」間的連結，如粉絲專頁的相片，或相片的留言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欄位</a:t>
            </a:r>
            <a:r>
              <a:rPr lang="en-US" altLang="zh-TW" dirty="0"/>
              <a:t>:</a:t>
            </a:r>
            <a:r>
              <a:rPr lang="zh-TW" altLang="zh-TW" dirty="0"/>
              <a:t>這些「事物」的資訊，如使用者的生日，或是粉絲專頁名稱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en-US" altLang="zh-TW" dirty="0"/>
              <a:t>Graph </a:t>
            </a:r>
            <a:r>
              <a:rPr lang="en-US" altLang="zh-TW" dirty="0" smtClean="0"/>
              <a:t>API</a:t>
            </a:r>
          </a:p>
          <a:p>
            <a:pPr lvl="1"/>
            <a:r>
              <a:rPr lang="zh-TW" altLang="zh-TW" dirty="0" smtClean="0"/>
              <a:t>是</a:t>
            </a:r>
            <a:r>
              <a:rPr lang="zh-TW" altLang="zh-TW" dirty="0"/>
              <a:t>讓應用程式讀取與寫入</a:t>
            </a:r>
            <a:r>
              <a:rPr lang="en-US" altLang="zh-TW" dirty="0"/>
              <a:t> Facebook </a:t>
            </a:r>
            <a:r>
              <a:rPr lang="zh-TW" altLang="zh-TW" dirty="0"/>
              <a:t>社交關係圖的主要</a:t>
            </a:r>
            <a:r>
              <a:rPr lang="zh-TW" altLang="zh-TW" dirty="0" smtClean="0"/>
              <a:t>方法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是</a:t>
            </a:r>
            <a:r>
              <a:rPr lang="zh-TW" altLang="zh-TW" dirty="0"/>
              <a:t>在</a:t>
            </a:r>
            <a:r>
              <a:rPr lang="en-US" altLang="zh-TW" dirty="0"/>
              <a:t> Facebook </a:t>
            </a:r>
            <a:r>
              <a:rPr lang="zh-TW" altLang="zh-TW" dirty="0"/>
              <a:t>平台存取和輸出資料的主要</a:t>
            </a:r>
            <a:r>
              <a:rPr lang="zh-TW" altLang="zh-TW" dirty="0" smtClean="0"/>
              <a:t>方法</a:t>
            </a:r>
            <a:endParaRPr lang="en-US" altLang="zh-TW" dirty="0" smtClean="0"/>
          </a:p>
          <a:p>
            <a:pPr lvl="1"/>
            <a:r>
              <a:rPr lang="zh-TW" altLang="zh-TW" dirty="0" smtClean="0"/>
              <a:t>這</a:t>
            </a:r>
            <a:r>
              <a:rPr lang="zh-TW" altLang="zh-TW" dirty="0"/>
              <a:t>是一種低階的</a:t>
            </a:r>
            <a:r>
              <a:rPr lang="en-US" altLang="zh-TW" dirty="0"/>
              <a:t> HTTP </a:t>
            </a:r>
            <a:r>
              <a:rPr lang="zh-TW" altLang="zh-TW" dirty="0"/>
              <a:t>型</a:t>
            </a:r>
            <a:r>
              <a:rPr lang="en-US" altLang="zh-TW" dirty="0"/>
              <a:t> </a:t>
            </a:r>
            <a:r>
              <a:rPr lang="en-US" altLang="zh-TW" dirty="0" smtClean="0"/>
              <a:t>API</a:t>
            </a:r>
          </a:p>
          <a:p>
            <a:pPr lvl="1"/>
            <a:r>
              <a:rPr lang="zh-TW" altLang="zh-TW" dirty="0" smtClean="0"/>
              <a:t>用</a:t>
            </a:r>
            <a:r>
              <a:rPr lang="zh-TW" altLang="zh-TW" dirty="0"/>
              <a:t>程式設計方式來查詢資料、發佈新動態、管理廣告、上傳相片以及執行各種應用程式可能實作的工作</a:t>
            </a:r>
            <a:r>
              <a:rPr lang="zh-TW" altLang="zh-TW" dirty="0" smtClean="0"/>
              <a:t>。</a:t>
            </a:r>
            <a:endParaRPr lang="zh-TW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663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 smtClean="0"/>
              <a:t>功能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96544"/>
          </a:xfrm>
        </p:spPr>
        <p:txBody>
          <a:bodyPr>
            <a:normAutofit/>
          </a:bodyPr>
          <a:lstStyle/>
          <a:p>
            <a:r>
              <a:rPr lang="en-US" altLang="zh-TW" dirty="0"/>
              <a:t>class </a:t>
            </a:r>
            <a:r>
              <a:rPr lang="en-US" altLang="zh-TW" dirty="0" err="1" smtClean="0"/>
              <a:t>facebook.GraphAPI</a:t>
            </a:r>
            <a:r>
              <a:rPr lang="zh-TW" altLang="en-US" dirty="0" smtClean="0"/>
              <a:t>呼叫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import </a:t>
            </a:r>
            <a:r>
              <a:rPr lang="en-US" altLang="zh-TW" dirty="0" err="1" smtClean="0"/>
              <a:t>facebook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graph </a:t>
            </a:r>
            <a:r>
              <a:rPr lang="en-US" altLang="zh-TW" dirty="0"/>
              <a:t>= </a:t>
            </a:r>
            <a:r>
              <a:rPr lang="en-US" altLang="zh-TW" dirty="0" err="1"/>
              <a:t>facebook.GraphAPI</a:t>
            </a:r>
            <a:r>
              <a:rPr lang="en-US" altLang="zh-TW" dirty="0"/>
              <a:t>(</a:t>
            </a:r>
            <a:r>
              <a:rPr lang="en-US" altLang="zh-TW" dirty="0" err="1"/>
              <a:t>access_token</a:t>
            </a:r>
            <a:r>
              <a:rPr lang="en-US" altLang="zh-TW" dirty="0"/>
              <a:t>='</a:t>
            </a:r>
            <a:r>
              <a:rPr lang="en-US" altLang="zh-TW" dirty="0" err="1"/>
              <a:t>your_token</a:t>
            </a:r>
            <a:r>
              <a:rPr lang="en-US" altLang="zh-TW" dirty="0"/>
              <a:t>', version='2.9')</a:t>
            </a:r>
            <a:endParaRPr lang="zh-TW" altLang="zh-TW" dirty="0"/>
          </a:p>
          <a:p>
            <a:r>
              <a:rPr lang="zh-TW" altLang="zh-TW" dirty="0"/>
              <a:t>呼叫此類別時，主要有下列參數：</a:t>
            </a:r>
          </a:p>
          <a:p>
            <a:pPr lvl="1"/>
            <a:r>
              <a:rPr lang="en-US" altLang="zh-TW" b="1" dirty="0" err="1" smtClean="0"/>
              <a:t>access_token</a:t>
            </a:r>
            <a:r>
              <a:rPr lang="en-US" altLang="zh-TW" b="1" dirty="0" smtClean="0"/>
              <a:t> </a:t>
            </a:r>
            <a:br>
              <a:rPr lang="en-US" altLang="zh-TW" b="1" dirty="0" smtClean="0"/>
            </a:br>
            <a:r>
              <a:rPr lang="zh-TW" altLang="zh-TW" b="1" dirty="0" smtClean="0"/>
              <a:t>用於</a:t>
            </a:r>
            <a:r>
              <a:rPr lang="zh-TW" altLang="zh-TW" b="1" dirty="0"/>
              <a:t>標識使用者、應用程序或頁面的字串，可由應用程序用於進行圖形</a:t>
            </a:r>
            <a:r>
              <a:rPr lang="en-US" altLang="zh-TW" b="1" dirty="0"/>
              <a:t>API</a:t>
            </a:r>
            <a:r>
              <a:rPr lang="zh-TW" altLang="zh-TW" b="1" dirty="0"/>
              <a:t>呼叫。</a:t>
            </a:r>
          </a:p>
          <a:p>
            <a:pPr lvl="1"/>
            <a:r>
              <a:rPr lang="en-US" altLang="zh-TW" b="1" dirty="0" smtClean="0"/>
              <a:t>timeout </a:t>
            </a:r>
            <a:br>
              <a:rPr lang="en-US" altLang="zh-TW" b="1" dirty="0" smtClean="0"/>
            </a:br>
            <a:r>
              <a:rPr lang="zh-TW" altLang="zh-TW" b="1" dirty="0" smtClean="0"/>
              <a:t>點</a:t>
            </a:r>
            <a:r>
              <a:rPr lang="zh-TW" altLang="zh-TW" b="1" dirty="0"/>
              <a:t>數描述（以秒為單位）客戶端等待</a:t>
            </a:r>
            <a:r>
              <a:rPr lang="en-US" altLang="zh-TW" b="1" dirty="0"/>
              <a:t>Facebook</a:t>
            </a:r>
            <a:r>
              <a:rPr lang="zh-TW" altLang="zh-TW" b="1" dirty="0"/>
              <a:t>伺服器響應的時間。</a:t>
            </a:r>
          </a:p>
          <a:p>
            <a:pPr lvl="1"/>
            <a:r>
              <a:rPr lang="en-US" altLang="zh-TW" b="1" dirty="0" smtClean="0"/>
              <a:t>version </a:t>
            </a:r>
            <a:br>
              <a:rPr lang="en-US" altLang="zh-TW" b="1" dirty="0" smtClean="0"/>
            </a:br>
            <a:r>
              <a:rPr lang="zh-TW" altLang="zh-TW" b="1" dirty="0" smtClean="0"/>
              <a:t>描述</a:t>
            </a:r>
            <a:r>
              <a:rPr lang="zh-TW" altLang="zh-TW" b="1" dirty="0"/>
              <a:t>使用</a:t>
            </a:r>
            <a:r>
              <a:rPr lang="en-US" altLang="zh-TW" b="1" dirty="0"/>
              <a:t>Facebook</a:t>
            </a:r>
            <a:r>
              <a:rPr lang="zh-TW" altLang="zh-TW" b="1" dirty="0"/>
              <a:t>的</a:t>
            </a:r>
            <a:r>
              <a:rPr lang="en-US" altLang="zh-TW" b="1" dirty="0"/>
              <a:t>Graph API</a:t>
            </a:r>
            <a:r>
              <a:rPr lang="zh-TW" altLang="zh-TW" b="1" dirty="0"/>
              <a:t>版本的字串。 預設版本是當前最舊的版本。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511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 smtClean="0"/>
              <a:t>功能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96544"/>
          </a:xfrm>
        </p:spPr>
        <p:txBody>
          <a:bodyPr>
            <a:normAutofit/>
          </a:bodyPr>
          <a:lstStyle/>
          <a:p>
            <a:r>
              <a:rPr lang="en-US" altLang="zh-TW" dirty="0"/>
              <a:t>class </a:t>
            </a:r>
            <a:r>
              <a:rPr lang="en-US" altLang="zh-TW" dirty="0" err="1" smtClean="0"/>
              <a:t>facebook.GraphAPI</a:t>
            </a:r>
            <a:r>
              <a:rPr lang="zh-TW" altLang="en-US" dirty="0" smtClean="0"/>
              <a:t>呼叫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import </a:t>
            </a:r>
            <a:r>
              <a:rPr lang="en-US" altLang="zh-TW" dirty="0" err="1" smtClean="0"/>
              <a:t>facebook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graph </a:t>
            </a:r>
            <a:r>
              <a:rPr lang="en-US" altLang="zh-TW" dirty="0"/>
              <a:t>= </a:t>
            </a:r>
            <a:r>
              <a:rPr lang="en-US" altLang="zh-TW" dirty="0" err="1"/>
              <a:t>facebook.GraphAPI</a:t>
            </a:r>
            <a:r>
              <a:rPr lang="en-US" altLang="zh-TW" dirty="0"/>
              <a:t>(</a:t>
            </a:r>
            <a:r>
              <a:rPr lang="en-US" altLang="zh-TW" dirty="0" err="1"/>
              <a:t>access_token</a:t>
            </a:r>
            <a:r>
              <a:rPr lang="en-US" altLang="zh-TW" dirty="0"/>
              <a:t>='</a:t>
            </a:r>
            <a:r>
              <a:rPr lang="en-US" altLang="zh-TW" dirty="0" err="1"/>
              <a:t>your_token</a:t>
            </a:r>
            <a:r>
              <a:rPr lang="en-US" altLang="zh-TW" dirty="0"/>
              <a:t>', version='2.9')</a:t>
            </a:r>
            <a:endParaRPr lang="zh-TW" altLang="zh-TW" dirty="0"/>
          </a:p>
          <a:p>
            <a:r>
              <a:rPr lang="zh-TW" altLang="zh-TW" dirty="0"/>
              <a:t>呼叫此類別時，主要有下列參數：</a:t>
            </a:r>
          </a:p>
          <a:p>
            <a:pPr lvl="1"/>
            <a:r>
              <a:rPr lang="en-US" altLang="zh-TW" b="1" dirty="0" err="1" smtClean="0"/>
              <a:t>access_token</a:t>
            </a:r>
            <a:r>
              <a:rPr lang="en-US" altLang="zh-TW" b="1" dirty="0" smtClean="0"/>
              <a:t> </a:t>
            </a:r>
            <a:br>
              <a:rPr lang="en-US" altLang="zh-TW" b="1" dirty="0" smtClean="0"/>
            </a:br>
            <a:r>
              <a:rPr lang="zh-TW" altLang="zh-TW" b="1" dirty="0" smtClean="0"/>
              <a:t>用於</a:t>
            </a:r>
            <a:r>
              <a:rPr lang="zh-TW" altLang="zh-TW" b="1" dirty="0"/>
              <a:t>標識使用者、應用程序或頁面的字串，可由應用程序用於進行圖形</a:t>
            </a:r>
            <a:r>
              <a:rPr lang="en-US" altLang="zh-TW" b="1" dirty="0"/>
              <a:t>API</a:t>
            </a:r>
            <a:r>
              <a:rPr lang="zh-TW" altLang="zh-TW" b="1" dirty="0"/>
              <a:t>呼叫。</a:t>
            </a:r>
          </a:p>
          <a:p>
            <a:pPr lvl="1"/>
            <a:r>
              <a:rPr lang="en-US" altLang="zh-TW" b="1" dirty="0" smtClean="0"/>
              <a:t>timeout </a:t>
            </a:r>
            <a:br>
              <a:rPr lang="en-US" altLang="zh-TW" b="1" dirty="0" smtClean="0"/>
            </a:br>
            <a:r>
              <a:rPr lang="zh-TW" altLang="zh-TW" b="1" dirty="0" smtClean="0"/>
              <a:t>點</a:t>
            </a:r>
            <a:r>
              <a:rPr lang="zh-TW" altLang="zh-TW" b="1" dirty="0"/>
              <a:t>數描述（以秒為單位）客戶端等待</a:t>
            </a:r>
            <a:r>
              <a:rPr lang="en-US" altLang="zh-TW" b="1" dirty="0"/>
              <a:t>Facebook</a:t>
            </a:r>
            <a:r>
              <a:rPr lang="zh-TW" altLang="zh-TW" b="1" dirty="0"/>
              <a:t>伺服器響應的時間。</a:t>
            </a:r>
          </a:p>
          <a:p>
            <a:pPr lvl="1"/>
            <a:r>
              <a:rPr lang="en-US" altLang="zh-TW" b="1" dirty="0" smtClean="0"/>
              <a:t>version </a:t>
            </a:r>
            <a:br>
              <a:rPr lang="en-US" altLang="zh-TW" b="1" dirty="0" smtClean="0"/>
            </a:br>
            <a:r>
              <a:rPr lang="zh-TW" altLang="zh-TW" b="1" dirty="0" smtClean="0"/>
              <a:t>描述</a:t>
            </a:r>
            <a:r>
              <a:rPr lang="zh-TW" altLang="zh-TW" b="1" dirty="0"/>
              <a:t>使用</a:t>
            </a:r>
            <a:r>
              <a:rPr lang="en-US" altLang="zh-TW" b="1" dirty="0"/>
              <a:t>Facebook</a:t>
            </a:r>
            <a:r>
              <a:rPr lang="zh-TW" altLang="zh-TW" b="1" dirty="0"/>
              <a:t>的</a:t>
            </a:r>
            <a:r>
              <a:rPr lang="en-US" altLang="zh-TW" b="1" dirty="0"/>
              <a:t>Graph API</a:t>
            </a:r>
            <a:r>
              <a:rPr lang="zh-TW" altLang="zh-TW" b="1" dirty="0"/>
              <a:t>版本的字串。 預設版本是當前最舊的版本。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441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 smtClean="0"/>
              <a:t>功能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96544"/>
          </a:xfrm>
        </p:spPr>
        <p:txBody>
          <a:bodyPr>
            <a:normAutofit/>
          </a:bodyPr>
          <a:lstStyle/>
          <a:p>
            <a:r>
              <a:rPr lang="en-US" altLang="zh-TW" dirty="0"/>
              <a:t>class </a:t>
            </a:r>
            <a:r>
              <a:rPr lang="en-US" altLang="zh-TW" dirty="0" err="1" smtClean="0"/>
              <a:t>facebook.GraphAPI</a:t>
            </a:r>
            <a:r>
              <a:rPr lang="zh-TW" altLang="en-US" dirty="0" smtClean="0"/>
              <a:t>呼叫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import </a:t>
            </a:r>
            <a:r>
              <a:rPr lang="en-US" altLang="zh-TW" dirty="0" err="1" smtClean="0"/>
              <a:t>facebook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graph </a:t>
            </a:r>
            <a:r>
              <a:rPr lang="en-US" altLang="zh-TW" dirty="0"/>
              <a:t>= </a:t>
            </a:r>
            <a:r>
              <a:rPr lang="en-US" altLang="zh-TW" dirty="0" err="1"/>
              <a:t>facebook.GraphAPI</a:t>
            </a:r>
            <a:r>
              <a:rPr lang="en-US" altLang="zh-TW" dirty="0"/>
              <a:t>(</a:t>
            </a:r>
            <a:r>
              <a:rPr lang="en-US" altLang="zh-TW" dirty="0" err="1"/>
              <a:t>access_token</a:t>
            </a:r>
            <a:r>
              <a:rPr lang="en-US" altLang="zh-TW" dirty="0"/>
              <a:t>='</a:t>
            </a:r>
            <a:r>
              <a:rPr lang="en-US" altLang="zh-TW" dirty="0" err="1"/>
              <a:t>your_token</a:t>
            </a:r>
            <a:r>
              <a:rPr lang="en-US" altLang="zh-TW" dirty="0"/>
              <a:t>', version='2.9')</a:t>
            </a:r>
            <a:endParaRPr lang="zh-TW" altLang="zh-TW" dirty="0"/>
          </a:p>
          <a:p>
            <a:r>
              <a:rPr lang="zh-TW" altLang="zh-TW" dirty="0"/>
              <a:t>呼叫此類別時，主要有下列參數：</a:t>
            </a:r>
          </a:p>
          <a:p>
            <a:pPr lvl="1"/>
            <a:r>
              <a:rPr lang="en-US" altLang="zh-TW" b="1" dirty="0" err="1" smtClean="0"/>
              <a:t>access_token</a:t>
            </a:r>
            <a:r>
              <a:rPr lang="en-US" altLang="zh-TW" b="1" dirty="0" smtClean="0"/>
              <a:t> </a:t>
            </a:r>
            <a:br>
              <a:rPr lang="en-US" altLang="zh-TW" b="1" dirty="0" smtClean="0"/>
            </a:br>
            <a:r>
              <a:rPr lang="zh-TW" altLang="zh-TW" b="1" dirty="0" smtClean="0"/>
              <a:t>用於</a:t>
            </a:r>
            <a:r>
              <a:rPr lang="zh-TW" altLang="zh-TW" b="1" dirty="0"/>
              <a:t>標識使用者、應用程序或頁面的字串，可由應用程序用於進行圖形</a:t>
            </a:r>
            <a:r>
              <a:rPr lang="en-US" altLang="zh-TW" b="1" dirty="0"/>
              <a:t>API</a:t>
            </a:r>
            <a:r>
              <a:rPr lang="zh-TW" altLang="zh-TW" b="1" dirty="0"/>
              <a:t>呼叫。</a:t>
            </a:r>
          </a:p>
          <a:p>
            <a:pPr lvl="1"/>
            <a:r>
              <a:rPr lang="en-US" altLang="zh-TW" b="1" dirty="0" smtClean="0"/>
              <a:t>timeout </a:t>
            </a:r>
            <a:br>
              <a:rPr lang="en-US" altLang="zh-TW" b="1" dirty="0" smtClean="0"/>
            </a:br>
            <a:r>
              <a:rPr lang="zh-TW" altLang="zh-TW" b="1" dirty="0" smtClean="0"/>
              <a:t>點</a:t>
            </a:r>
            <a:r>
              <a:rPr lang="zh-TW" altLang="zh-TW" b="1" dirty="0"/>
              <a:t>數描述（以秒為單位）客戶端等待</a:t>
            </a:r>
            <a:r>
              <a:rPr lang="en-US" altLang="zh-TW" b="1" dirty="0"/>
              <a:t>Facebook</a:t>
            </a:r>
            <a:r>
              <a:rPr lang="zh-TW" altLang="zh-TW" b="1" dirty="0"/>
              <a:t>伺服器響應的時間。</a:t>
            </a:r>
          </a:p>
          <a:p>
            <a:pPr lvl="1"/>
            <a:r>
              <a:rPr lang="en-US" altLang="zh-TW" b="1" dirty="0" smtClean="0"/>
              <a:t>version </a:t>
            </a:r>
            <a:br>
              <a:rPr lang="en-US" altLang="zh-TW" b="1" dirty="0" smtClean="0"/>
            </a:br>
            <a:r>
              <a:rPr lang="zh-TW" altLang="zh-TW" b="1" dirty="0" smtClean="0"/>
              <a:t>描述</a:t>
            </a:r>
            <a:r>
              <a:rPr lang="zh-TW" altLang="zh-TW" b="1" dirty="0"/>
              <a:t>使用</a:t>
            </a:r>
            <a:r>
              <a:rPr lang="en-US" altLang="zh-TW" b="1" dirty="0"/>
              <a:t>Facebook</a:t>
            </a:r>
            <a:r>
              <a:rPr lang="zh-TW" altLang="zh-TW" b="1" dirty="0"/>
              <a:t>的</a:t>
            </a:r>
            <a:r>
              <a:rPr lang="en-US" altLang="zh-TW" b="1" dirty="0"/>
              <a:t>Graph API</a:t>
            </a:r>
            <a:r>
              <a:rPr lang="zh-TW" altLang="zh-TW" b="1" dirty="0"/>
              <a:t>版本的字串。 預設版本是當前最舊的版本。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39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 smtClean="0"/>
              <a:t>功能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b="1" dirty="0"/>
              <a:t>Graph API</a:t>
            </a:r>
            <a:r>
              <a:rPr lang="zh-TW" altLang="zh-TW" b="1" dirty="0"/>
              <a:t>可用的方法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zh-TW" b="1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259594"/>
              </p:ext>
            </p:extLst>
          </p:nvPr>
        </p:nvGraphicFramePr>
        <p:xfrm>
          <a:off x="-684584" y="1844824"/>
          <a:ext cx="10109808" cy="10755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文件" r:id="rId4" imgW="8298658" imgH="8803569" progId="Word.Document.12">
                  <p:embed/>
                </p:oleObj>
              </mc:Choice>
              <mc:Fallback>
                <p:oleObj name="文件" r:id="rId4" imgW="8298658" imgH="88035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684584" y="1844824"/>
                        <a:ext cx="10109808" cy="107558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6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en-US" dirty="0"/>
              <a:t>政府開放資料應用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</a:t>
            </a:r>
            <a:r>
              <a:rPr lang="en-US" altLang="zh-TW" dirty="0"/>
              <a:t>  6-3-7 ]</a:t>
            </a:r>
            <a:r>
              <a:rPr lang="zh-TW" altLang="zh-TW" dirty="0"/>
              <a:t>上網路抓政府開放資料進行</a:t>
            </a:r>
            <a:r>
              <a:rPr lang="zh-TW" altLang="zh-TW" dirty="0" smtClean="0"/>
              <a:t>處理</a:t>
            </a:r>
            <a:r>
              <a:rPr lang="en-US" altLang="zh-TW" dirty="0" smtClean="0"/>
              <a:t>-</a:t>
            </a:r>
            <a:r>
              <a:rPr lang="zh-TW" altLang="zh-TW" dirty="0" smtClean="0"/>
              <a:t>政府</a:t>
            </a:r>
            <a:r>
              <a:rPr lang="zh-TW" altLang="zh-TW" dirty="0"/>
              <a:t>資料開放平台</a:t>
            </a:r>
          </a:p>
        </p:txBody>
      </p:sp>
      <p:pic>
        <p:nvPicPr>
          <p:cNvPr id="6" name="圖片 5"/>
          <p:cNvPicPr/>
          <p:nvPr/>
        </p:nvPicPr>
        <p:blipFill rotWithShape="1">
          <a:blip r:embed="rId3"/>
          <a:srcRect t="4408" b="14991"/>
          <a:stretch/>
        </p:blipFill>
        <p:spPr bwMode="auto">
          <a:xfrm>
            <a:off x="395536" y="1989454"/>
            <a:ext cx="7920880" cy="46078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46492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 smtClean="0"/>
              <a:t>功能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b="1" dirty="0"/>
              <a:t>Graph API</a:t>
            </a:r>
            <a:r>
              <a:rPr lang="zh-TW" altLang="zh-TW" b="1" dirty="0"/>
              <a:t>可用的方法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zh-TW" b="1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417836"/>
              </p:ext>
            </p:extLst>
          </p:nvPr>
        </p:nvGraphicFramePr>
        <p:xfrm>
          <a:off x="-252537" y="2060848"/>
          <a:ext cx="9564037" cy="10395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件" r:id="rId4" imgW="8121892" imgH="8803569" progId="Word.Document.12">
                  <p:embed/>
                </p:oleObj>
              </mc:Choice>
              <mc:Fallback>
                <p:oleObj name="文件" r:id="rId4" imgW="8121892" imgH="88035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52537" y="2060848"/>
                        <a:ext cx="9564037" cy="103957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252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安裝以及使用</a:t>
            </a:r>
            <a:r>
              <a:rPr lang="en-US" altLang="zh-TW" dirty="0" err="1"/>
              <a:t>facebook</a:t>
            </a:r>
            <a:r>
              <a:rPr lang="en-US" altLang="zh-TW" dirty="0"/>
              <a:t> SDK</a:t>
            </a:r>
            <a:endParaRPr lang="zh-TW" altLang="zh-TW" b="1" dirty="0"/>
          </a:p>
        </p:txBody>
      </p:sp>
      <p:pic>
        <p:nvPicPr>
          <p:cNvPr id="4" name="圖片 3"/>
          <p:cNvPicPr/>
          <p:nvPr/>
        </p:nvPicPr>
        <p:blipFill rotWithShape="1">
          <a:blip r:embed="rId2"/>
          <a:srcRect l="2787" t="8440" r="10322" b="13762"/>
          <a:stretch/>
        </p:blipFill>
        <p:spPr bwMode="auto">
          <a:xfrm>
            <a:off x="539552" y="2011614"/>
            <a:ext cx="7488832" cy="42256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234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取得使用者存取權</a:t>
            </a:r>
            <a:r>
              <a:rPr lang="zh-TW" altLang="zh-TW" dirty="0" smtClean="0"/>
              <a:t>杖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zh-TW" dirty="0"/>
              <a:t>進入</a:t>
            </a:r>
            <a:r>
              <a:rPr lang="en-US" altLang="zh-TW" dirty="0">
                <a:hlinkClick r:id="rId2"/>
              </a:rPr>
              <a:t>https://developers.facebook.com/</a:t>
            </a:r>
            <a:r>
              <a:rPr lang="zh-TW" altLang="zh-TW" dirty="0"/>
              <a:t>後，點選工具與支援</a:t>
            </a:r>
            <a:endParaRPr lang="zh-TW" altLang="zh-TW" b="1" dirty="0"/>
          </a:p>
        </p:txBody>
      </p:sp>
      <p:pic>
        <p:nvPicPr>
          <p:cNvPr id="5" name="圖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539552" y="2420888"/>
            <a:ext cx="6912768" cy="3960440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589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取得使用者存取權</a:t>
            </a:r>
            <a:r>
              <a:rPr lang="zh-TW" altLang="zh-TW" dirty="0" smtClean="0"/>
              <a:t>杖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zh-TW" dirty="0"/>
              <a:t>點選圖形</a:t>
            </a:r>
            <a:r>
              <a:rPr lang="en-US" altLang="zh-TW" dirty="0"/>
              <a:t>API</a:t>
            </a:r>
            <a:r>
              <a:rPr lang="zh-TW" altLang="zh-TW" dirty="0"/>
              <a:t>測試工具</a:t>
            </a:r>
            <a:r>
              <a:rPr lang="en-US" altLang="zh-TW" dirty="0"/>
              <a:t>(Graph API Explorer)</a:t>
            </a:r>
            <a:endParaRPr lang="zh-TW" altLang="zh-TW" b="1" dirty="0"/>
          </a:p>
        </p:txBody>
      </p:sp>
      <p:pic>
        <p:nvPicPr>
          <p:cNvPr id="6" name="圖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44" y="2276872"/>
            <a:ext cx="6984776" cy="3888432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933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取得使用者存取權</a:t>
            </a:r>
            <a:r>
              <a:rPr lang="zh-TW" altLang="zh-TW" dirty="0" smtClean="0"/>
              <a:t>杖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zh-TW" dirty="0"/>
              <a:t>點選取得權杖</a:t>
            </a:r>
            <a:r>
              <a:rPr lang="en-US" altLang="zh-TW" dirty="0"/>
              <a:t> -&gt; </a:t>
            </a:r>
            <a:r>
              <a:rPr lang="zh-TW" altLang="zh-TW" dirty="0"/>
              <a:t>取得使用者存取權杖</a:t>
            </a:r>
            <a:endParaRPr lang="zh-TW" altLang="zh-TW" b="1" dirty="0"/>
          </a:p>
        </p:txBody>
      </p:sp>
      <p:pic>
        <p:nvPicPr>
          <p:cNvPr id="5" name="圖片 4"/>
          <p:cNvPicPr/>
          <p:nvPr/>
        </p:nvPicPr>
        <p:blipFill rotWithShape="1">
          <a:blip r:embed="rId2"/>
          <a:srcRect t="5084" b="6558"/>
          <a:stretch/>
        </p:blipFill>
        <p:spPr bwMode="auto">
          <a:xfrm>
            <a:off x="395536" y="2420888"/>
            <a:ext cx="7920880" cy="4176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367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取得使用者存取權</a:t>
            </a:r>
            <a:r>
              <a:rPr lang="zh-TW" altLang="zh-TW" dirty="0" smtClean="0"/>
              <a:t>杖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zh-TW" dirty="0"/>
              <a:t>選擇權限</a:t>
            </a:r>
            <a:endParaRPr lang="zh-TW" altLang="zh-TW" b="1" dirty="0"/>
          </a:p>
        </p:txBody>
      </p:sp>
      <p:pic>
        <p:nvPicPr>
          <p:cNvPr id="6" name="圖片 5"/>
          <p:cNvPicPr/>
          <p:nvPr/>
        </p:nvPicPr>
        <p:blipFill rotWithShape="1">
          <a:blip r:embed="rId2"/>
          <a:srcRect l="25199" t="19224" r="26687" b="11288"/>
          <a:stretch/>
        </p:blipFill>
        <p:spPr bwMode="auto">
          <a:xfrm>
            <a:off x="2771800" y="1988840"/>
            <a:ext cx="6063069" cy="47525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658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93610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TW" altLang="zh-TW" dirty="0"/>
              <a:t>取得使用者存取權</a:t>
            </a:r>
            <a:r>
              <a:rPr lang="zh-TW" altLang="zh-TW" dirty="0" smtClean="0"/>
              <a:t>杖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zh-TW" dirty="0"/>
              <a:t>徵求同意圖形</a:t>
            </a:r>
            <a:r>
              <a:rPr lang="en-US" altLang="zh-TW" dirty="0"/>
              <a:t> API </a:t>
            </a:r>
            <a:r>
              <a:rPr lang="zh-TW" altLang="zh-TW" dirty="0"/>
              <a:t>測試工具代表您發佈貼文，並確認誰能查看所發布的貼文</a:t>
            </a:r>
            <a:endParaRPr lang="zh-TW" altLang="zh-TW" b="1" dirty="0"/>
          </a:p>
        </p:txBody>
      </p:sp>
      <p:pic>
        <p:nvPicPr>
          <p:cNvPr id="5" name="圖片 4"/>
          <p:cNvPicPr/>
          <p:nvPr/>
        </p:nvPicPr>
        <p:blipFill rotWithShape="1">
          <a:blip r:embed="rId2"/>
          <a:srcRect l="34184" t="30547" r="33441" b="15434"/>
          <a:stretch/>
        </p:blipFill>
        <p:spPr bwMode="auto">
          <a:xfrm>
            <a:off x="1475656" y="2060848"/>
            <a:ext cx="4972050" cy="46659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670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取得使用者存取權</a:t>
            </a:r>
            <a:r>
              <a:rPr lang="zh-TW" altLang="zh-TW" dirty="0" smtClean="0"/>
              <a:t>杖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zh-TW" dirty="0"/>
              <a:t>取得存取權杖</a:t>
            </a:r>
            <a:endParaRPr lang="zh-TW" altLang="zh-TW" b="1" dirty="0"/>
          </a:p>
        </p:txBody>
      </p:sp>
      <p:pic>
        <p:nvPicPr>
          <p:cNvPr id="6" name="圖片 5"/>
          <p:cNvPicPr/>
          <p:nvPr/>
        </p:nvPicPr>
        <p:blipFill rotWithShape="1">
          <a:blip r:embed="rId2"/>
          <a:srcRect t="14312" r="5149" b="7707"/>
          <a:stretch/>
        </p:blipFill>
        <p:spPr bwMode="auto">
          <a:xfrm>
            <a:off x="539552" y="2348880"/>
            <a:ext cx="7488832" cy="37444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468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8-1-1] </a:t>
            </a:r>
            <a:r>
              <a:rPr lang="zh-TW" altLang="zh-TW" dirty="0"/>
              <a:t>利用</a:t>
            </a:r>
            <a:r>
              <a:rPr lang="en-US" altLang="zh-TW" dirty="0" err="1"/>
              <a:t>facebook</a:t>
            </a:r>
            <a:r>
              <a:rPr lang="en-US" altLang="zh-TW" dirty="0"/>
              <a:t> Graph API </a:t>
            </a:r>
            <a:r>
              <a:rPr lang="zh-TW" altLang="zh-TW" dirty="0"/>
              <a:t>貼文</a:t>
            </a:r>
            <a:endParaRPr lang="zh-TW" altLang="zh-TW" b="1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874142"/>
              </p:ext>
            </p:extLst>
          </p:nvPr>
        </p:nvGraphicFramePr>
        <p:xfrm>
          <a:off x="463550" y="1919288"/>
          <a:ext cx="8260250" cy="1797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件" r:id="rId4" imgW="6201823" imgH="1355809" progId="Word.Document.12">
                  <p:embed/>
                </p:oleObj>
              </mc:Choice>
              <mc:Fallback>
                <p:oleObj name="文件" r:id="rId4" imgW="6201823" imgH="13558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3550" y="1919288"/>
                        <a:ext cx="8260250" cy="17977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46"/>
          <a:stretch/>
        </p:blipFill>
        <p:spPr bwMode="auto">
          <a:xfrm>
            <a:off x="899592" y="3573015"/>
            <a:ext cx="5400600" cy="295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828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8-1-2] </a:t>
            </a:r>
            <a:r>
              <a:rPr lang="zh-TW" altLang="zh-TW" dirty="0"/>
              <a:t>利用</a:t>
            </a:r>
            <a:r>
              <a:rPr lang="en-US" altLang="zh-TW" dirty="0" err="1"/>
              <a:t>facebook</a:t>
            </a:r>
            <a:r>
              <a:rPr lang="en-US" altLang="zh-TW" dirty="0"/>
              <a:t> Graph API </a:t>
            </a:r>
            <a:r>
              <a:rPr lang="zh-TW" altLang="zh-TW" dirty="0"/>
              <a:t>查詢個人資料</a:t>
            </a:r>
            <a:endParaRPr lang="zh-TW" altLang="zh-TW" b="1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740749"/>
              </p:ext>
            </p:extLst>
          </p:nvPr>
        </p:nvGraphicFramePr>
        <p:xfrm>
          <a:off x="395536" y="1844825"/>
          <a:ext cx="7804534" cy="5013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件" r:id="rId4" imgW="6201823" imgH="3981743" progId="Word.Document.12">
                  <p:embed/>
                </p:oleObj>
              </mc:Choice>
              <mc:Fallback>
                <p:oleObj name="文件" r:id="rId4" imgW="6201823" imgH="39817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1844825"/>
                        <a:ext cx="7804534" cy="5013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341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en-US" dirty="0"/>
              <a:t>政府開放資料應用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</a:t>
            </a:r>
            <a:r>
              <a:rPr lang="en-US" altLang="zh-TW" dirty="0"/>
              <a:t>  6-3-7 ]</a:t>
            </a:r>
            <a:r>
              <a:rPr lang="zh-TW" altLang="zh-TW" dirty="0"/>
              <a:t>上網路抓政府開放資料進行</a:t>
            </a:r>
            <a:r>
              <a:rPr lang="zh-TW" altLang="zh-TW" dirty="0" smtClean="0"/>
              <a:t>處理</a:t>
            </a:r>
            <a:r>
              <a:rPr lang="en-US" altLang="zh-TW" dirty="0" smtClean="0"/>
              <a:t>-</a:t>
            </a:r>
            <a:r>
              <a:rPr lang="zh-TW" altLang="zh-TW" dirty="0" smtClean="0"/>
              <a:t>處理</a:t>
            </a:r>
            <a:r>
              <a:rPr lang="en-US" altLang="zh-TW" dirty="0"/>
              <a:t>csv</a:t>
            </a:r>
            <a:r>
              <a:rPr lang="zh-TW" altLang="zh-TW" dirty="0"/>
              <a:t>亂碼</a:t>
            </a:r>
          </a:p>
        </p:txBody>
      </p:sp>
      <p:pic>
        <p:nvPicPr>
          <p:cNvPr id="5" name="圖片 4"/>
          <p:cNvPicPr/>
          <p:nvPr/>
        </p:nvPicPr>
        <p:blipFill rotWithShape="1">
          <a:blip r:embed="rId3"/>
          <a:srcRect l="21627" t="14638" r="21726" b="24339"/>
          <a:stretch/>
        </p:blipFill>
        <p:spPr bwMode="auto">
          <a:xfrm>
            <a:off x="395536" y="1988840"/>
            <a:ext cx="7488832" cy="4464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6885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245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8-1-2] </a:t>
            </a:r>
            <a:r>
              <a:rPr lang="zh-TW" altLang="zh-TW" dirty="0"/>
              <a:t>利用</a:t>
            </a:r>
            <a:r>
              <a:rPr lang="en-US" altLang="zh-TW" dirty="0" err="1"/>
              <a:t>facebook</a:t>
            </a:r>
            <a:r>
              <a:rPr lang="en-US" altLang="zh-TW" dirty="0"/>
              <a:t> Graph API </a:t>
            </a:r>
            <a:r>
              <a:rPr lang="zh-TW" altLang="zh-TW" dirty="0"/>
              <a:t>查詢個人</a:t>
            </a:r>
            <a:r>
              <a:rPr lang="zh-TW" altLang="zh-TW" dirty="0" smtClean="0"/>
              <a:t>資料</a:t>
            </a:r>
            <a:endParaRPr lang="en-US" altLang="zh-TW" dirty="0" smtClean="0"/>
          </a:p>
          <a:p>
            <a:r>
              <a:rPr lang="zh-TW" altLang="zh-TW" dirty="0"/>
              <a:t>執行結果：</a:t>
            </a:r>
          </a:p>
          <a:p>
            <a:pPr marL="0" indent="0">
              <a:buNone/>
            </a:pPr>
            <a:r>
              <a:rPr lang="en-US" altLang="zh-TW" dirty="0"/>
              <a:t>{</a:t>
            </a:r>
            <a:r>
              <a:rPr lang="en-US" altLang="zh-TW" sz="2900" dirty="0"/>
              <a:t>'name': '</a:t>
            </a:r>
            <a:r>
              <a:rPr lang="zh-TW" altLang="zh-TW" sz="2900" dirty="0"/>
              <a:t>曹祥雲</a:t>
            </a:r>
            <a:r>
              <a:rPr lang="en-US" altLang="zh-TW" sz="2900" dirty="0"/>
              <a:t>', 'id': '1314847538599653'}</a:t>
            </a:r>
            <a:endParaRPr lang="zh-TW" altLang="zh-TW" sz="2900" dirty="0"/>
          </a:p>
          <a:p>
            <a:pPr marL="0" indent="0">
              <a:buNone/>
            </a:pPr>
            <a:r>
              <a:rPr lang="zh-TW" altLang="zh-TW" sz="2900" dirty="0"/>
              <a:t>我的</a:t>
            </a:r>
            <a:r>
              <a:rPr lang="en-US" altLang="zh-TW" sz="2900" dirty="0"/>
              <a:t>Facebook</a:t>
            </a:r>
            <a:r>
              <a:rPr lang="zh-TW" altLang="zh-TW" sz="2900" dirty="0"/>
              <a:t>名字是： 曹祥雲</a:t>
            </a:r>
          </a:p>
          <a:p>
            <a:pPr marL="0" indent="0">
              <a:buNone/>
            </a:pPr>
            <a:r>
              <a:rPr lang="zh-TW" altLang="zh-TW" sz="2900" dirty="0"/>
              <a:t>共有 </a:t>
            </a:r>
            <a:r>
              <a:rPr lang="en-US" altLang="zh-TW" sz="2900" dirty="0"/>
              <a:t>6 </a:t>
            </a:r>
            <a:r>
              <a:rPr lang="zh-TW" altLang="zh-TW" sz="2900" dirty="0"/>
              <a:t>篇貼文</a:t>
            </a:r>
          </a:p>
          <a:p>
            <a:pPr marL="0" indent="0">
              <a:buNone/>
            </a:pPr>
            <a:r>
              <a:rPr lang="zh-TW" altLang="zh-TW" sz="2900" dirty="0"/>
              <a:t>時間：</a:t>
            </a:r>
            <a:r>
              <a:rPr lang="en-US" altLang="zh-TW" sz="2900" dirty="0"/>
              <a:t> 2017-07-29T17:16:36+0000</a:t>
            </a:r>
            <a:endParaRPr lang="zh-TW" altLang="zh-TW" sz="2900" dirty="0"/>
          </a:p>
          <a:p>
            <a:pPr marL="0" indent="0">
              <a:buNone/>
            </a:pPr>
            <a:r>
              <a:rPr lang="zh-TW" altLang="zh-TW" sz="2900" dirty="0"/>
              <a:t>時間：</a:t>
            </a:r>
            <a:r>
              <a:rPr lang="en-US" altLang="zh-TW" sz="2900" dirty="0"/>
              <a:t> 2017-07-29T17:12:57+0000</a:t>
            </a:r>
            <a:endParaRPr lang="zh-TW" altLang="zh-TW" sz="2900" dirty="0"/>
          </a:p>
          <a:p>
            <a:pPr marL="0" indent="0">
              <a:buNone/>
            </a:pPr>
            <a:r>
              <a:rPr lang="zh-TW" altLang="zh-TW" sz="2900" dirty="0"/>
              <a:t>時間：</a:t>
            </a:r>
            <a:r>
              <a:rPr lang="en-US" altLang="zh-TW" sz="2900" dirty="0"/>
              <a:t> 2017-07-26T14:08:52+0000</a:t>
            </a:r>
            <a:endParaRPr lang="zh-TW" altLang="zh-TW" sz="2900" dirty="0"/>
          </a:p>
          <a:p>
            <a:pPr marL="0" indent="0">
              <a:buNone/>
            </a:pPr>
            <a:r>
              <a:rPr lang="zh-TW" altLang="zh-TW" sz="2900" dirty="0"/>
              <a:t>時間：</a:t>
            </a:r>
            <a:r>
              <a:rPr lang="en-US" altLang="zh-TW" sz="2900" dirty="0"/>
              <a:t> 2017-07-26T12:57:48+0000</a:t>
            </a:r>
            <a:endParaRPr lang="zh-TW" altLang="zh-TW" sz="2900" dirty="0"/>
          </a:p>
          <a:p>
            <a:pPr marL="0" indent="0">
              <a:buNone/>
            </a:pPr>
            <a:r>
              <a:rPr lang="zh-TW" altLang="zh-TW" sz="2900" dirty="0"/>
              <a:t>時間：</a:t>
            </a:r>
            <a:r>
              <a:rPr lang="en-US" altLang="zh-TW" sz="2900" dirty="0"/>
              <a:t> 2017-07-25T15:49:54+0000</a:t>
            </a:r>
            <a:endParaRPr lang="zh-TW" altLang="zh-TW" sz="2900" dirty="0"/>
          </a:p>
          <a:p>
            <a:pPr marL="0" indent="0">
              <a:buNone/>
            </a:pPr>
            <a:r>
              <a:rPr lang="zh-TW" altLang="zh-TW" sz="2900" dirty="0"/>
              <a:t>時間：</a:t>
            </a:r>
            <a:r>
              <a:rPr lang="en-US" altLang="zh-TW" sz="2900" dirty="0"/>
              <a:t> 2017-06-02T07:18:05+0000</a:t>
            </a:r>
            <a:endParaRPr lang="zh-TW" altLang="zh-TW" sz="2900" dirty="0"/>
          </a:p>
          <a:p>
            <a:pPr marL="0" indent="0">
              <a:buNone/>
            </a:pPr>
            <a:r>
              <a:rPr lang="zh-TW" altLang="zh-TW" sz="2900" dirty="0"/>
              <a:t>共有 </a:t>
            </a:r>
            <a:r>
              <a:rPr lang="en-US" altLang="zh-TW" sz="2900" dirty="0"/>
              <a:t>4 </a:t>
            </a:r>
            <a:r>
              <a:rPr lang="zh-TW" altLang="zh-TW" sz="2900" dirty="0"/>
              <a:t>個粉絲專頁</a:t>
            </a:r>
          </a:p>
          <a:p>
            <a:pPr marL="0" indent="0">
              <a:buNone/>
            </a:pPr>
            <a:r>
              <a:rPr lang="zh-TW" altLang="zh-TW" sz="2900" dirty="0"/>
              <a:t>鄉民讚報</a:t>
            </a:r>
            <a:r>
              <a:rPr lang="en-US" altLang="zh-TW" sz="2900" dirty="0"/>
              <a:t> Like News</a:t>
            </a:r>
            <a:endParaRPr lang="zh-TW" altLang="zh-TW" sz="2900" dirty="0"/>
          </a:p>
          <a:p>
            <a:pPr marL="0" indent="0">
              <a:buNone/>
            </a:pPr>
            <a:r>
              <a:rPr lang="en-US" altLang="zh-TW" sz="2900" dirty="0"/>
              <a:t>Fly Zone</a:t>
            </a:r>
            <a:endParaRPr lang="zh-TW" altLang="zh-TW" sz="2900" dirty="0"/>
          </a:p>
          <a:p>
            <a:pPr marL="0" indent="0">
              <a:buNone/>
            </a:pPr>
            <a:r>
              <a:rPr lang="zh-TW" altLang="zh-TW" sz="2900" dirty="0"/>
              <a:t>經濟部工業局</a:t>
            </a:r>
          </a:p>
          <a:p>
            <a:pPr marL="0" indent="0">
              <a:buNone/>
            </a:pPr>
            <a:r>
              <a:rPr lang="zh-TW" altLang="zh-TW" sz="2900" dirty="0"/>
              <a:t>愛心加油讚！按讚集氣</a:t>
            </a:r>
            <a:r>
              <a:rPr lang="en-US" altLang="zh-TW" sz="2900" dirty="0"/>
              <a:t>, </a:t>
            </a:r>
            <a:r>
              <a:rPr lang="zh-TW" altLang="zh-TW" sz="2900" dirty="0"/>
              <a:t>分享祈福</a:t>
            </a:r>
          </a:p>
          <a:p>
            <a:pPr marL="0" indent="0">
              <a:buNone/>
            </a:pPr>
            <a:r>
              <a:rPr lang="en-US" altLang="zh-TW" sz="2900" dirty="0"/>
              <a:t>{'data': [], 'summary': {'</a:t>
            </a:r>
            <a:r>
              <a:rPr lang="en-US" altLang="zh-TW" sz="2900" dirty="0" err="1"/>
              <a:t>total_count</a:t>
            </a:r>
            <a:r>
              <a:rPr lang="en-US" altLang="zh-TW" sz="2900" dirty="0"/>
              <a:t>': 198</a:t>
            </a:r>
            <a:r>
              <a:rPr lang="en-US" altLang="zh-TW" sz="2900" dirty="0" smtClean="0"/>
              <a:t>}}</a:t>
            </a:r>
            <a:endParaRPr lang="zh-TW" altLang="zh-TW" sz="29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023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8-1-3] </a:t>
            </a:r>
            <a:r>
              <a:rPr lang="zh-TW" altLang="zh-TW" dirty="0"/>
              <a:t>利用</a:t>
            </a:r>
            <a:r>
              <a:rPr lang="en-US" altLang="zh-TW" dirty="0" err="1"/>
              <a:t>facebook</a:t>
            </a:r>
            <a:r>
              <a:rPr lang="en-US" altLang="zh-TW" dirty="0"/>
              <a:t> Graph API </a:t>
            </a:r>
            <a:r>
              <a:rPr lang="zh-TW" altLang="zh-TW" dirty="0"/>
              <a:t>查詢貼文詳細內容</a:t>
            </a:r>
            <a:endParaRPr lang="zh-TW" altLang="zh-TW" sz="2900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469814"/>
              </p:ext>
            </p:extLst>
          </p:nvPr>
        </p:nvGraphicFramePr>
        <p:xfrm>
          <a:off x="539552" y="1844824"/>
          <a:ext cx="8138589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文件" r:id="rId4" imgW="6201823" imgH="3349920" progId="Word.Document.12">
                  <p:embed/>
                </p:oleObj>
              </mc:Choice>
              <mc:Fallback>
                <p:oleObj name="文件" r:id="rId4" imgW="6201823" imgH="33499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2" y="1844824"/>
                        <a:ext cx="8138589" cy="439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497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Facebook Graph API</a:t>
            </a:r>
            <a:r>
              <a:rPr lang="zh-TW" altLang="zh-TW" dirty="0"/>
              <a:t>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 </a:t>
            </a:r>
            <a:r>
              <a:rPr lang="en-US" altLang="zh-TW" dirty="0"/>
              <a:t>8-1-3] </a:t>
            </a:r>
            <a:r>
              <a:rPr lang="zh-TW" altLang="zh-TW" dirty="0"/>
              <a:t>利用</a:t>
            </a:r>
            <a:r>
              <a:rPr lang="en-US" altLang="zh-TW" dirty="0" err="1"/>
              <a:t>facebook</a:t>
            </a:r>
            <a:r>
              <a:rPr lang="en-US" altLang="zh-TW" dirty="0"/>
              <a:t> Graph API </a:t>
            </a:r>
            <a:r>
              <a:rPr lang="zh-TW" altLang="zh-TW" dirty="0"/>
              <a:t>查詢貼文詳細內容</a:t>
            </a:r>
            <a:endParaRPr lang="zh-TW" altLang="zh-TW" sz="2900" dirty="0"/>
          </a:p>
        </p:txBody>
      </p:sp>
      <p:sp>
        <p:nvSpPr>
          <p:cNvPr id="5" name="矩形 4"/>
          <p:cNvSpPr/>
          <p:nvPr/>
        </p:nvSpPr>
        <p:spPr>
          <a:xfrm>
            <a:off x="107504" y="2060848"/>
            <a:ext cx="38164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/>
              <a:t># 1</a:t>
            </a:r>
            <a:endParaRPr lang="zh-TW" altLang="zh-TW" dirty="0"/>
          </a:p>
          <a:p>
            <a:r>
              <a:rPr lang="zh-TW" altLang="zh-TW" dirty="0"/>
              <a:t>時間</a:t>
            </a:r>
            <a:r>
              <a:rPr lang="en-US" altLang="zh-TW" dirty="0"/>
              <a:t>:  2017-07-29T17:16:36+0000</a:t>
            </a:r>
            <a:endParaRPr lang="zh-TW" altLang="zh-TW" dirty="0"/>
          </a:p>
          <a:p>
            <a:r>
              <a:rPr lang="zh-TW" altLang="zh-TW" dirty="0"/>
              <a:t>內容： </a:t>
            </a:r>
            <a:r>
              <a:rPr lang="en-US" altLang="zh-TW" dirty="0"/>
              <a:t>[</a:t>
            </a:r>
            <a:r>
              <a:rPr lang="zh-TW" altLang="zh-TW" dirty="0"/>
              <a:t>略</a:t>
            </a:r>
            <a:r>
              <a:rPr lang="en-US" altLang="zh-TW" dirty="0"/>
              <a:t>]</a:t>
            </a:r>
            <a:r>
              <a:rPr lang="zh-TW" altLang="zh-TW" dirty="0"/>
              <a:t>。</a:t>
            </a:r>
          </a:p>
          <a:p>
            <a:r>
              <a:rPr lang="en-US" altLang="zh-TW" dirty="0"/>
              <a:t>------------------------------------------</a:t>
            </a:r>
            <a:endParaRPr lang="zh-TW" altLang="zh-TW" dirty="0"/>
          </a:p>
          <a:p>
            <a:r>
              <a:rPr lang="en-US" altLang="zh-TW" dirty="0"/>
              <a:t># 2</a:t>
            </a:r>
            <a:endParaRPr lang="zh-TW" altLang="zh-TW" dirty="0"/>
          </a:p>
          <a:p>
            <a:r>
              <a:rPr lang="zh-TW" altLang="zh-TW" dirty="0"/>
              <a:t>時間</a:t>
            </a:r>
            <a:r>
              <a:rPr lang="en-US" altLang="zh-TW" dirty="0"/>
              <a:t>:  2017-07-29T17:12:57+0000</a:t>
            </a:r>
            <a:endParaRPr lang="zh-TW" altLang="zh-TW" dirty="0"/>
          </a:p>
          <a:p>
            <a:r>
              <a:rPr lang="zh-TW" altLang="zh-TW" dirty="0"/>
              <a:t>描述</a:t>
            </a:r>
            <a:r>
              <a:rPr lang="en-US" altLang="zh-TW" dirty="0"/>
              <a:t>:  </a:t>
            </a:r>
            <a:r>
              <a:rPr lang="zh-TW" altLang="zh-TW" dirty="0"/>
              <a:t>曹祥雲</a:t>
            </a:r>
            <a:r>
              <a:rPr lang="en-US" altLang="zh-TW" dirty="0"/>
              <a:t> added 2 new photos.</a:t>
            </a:r>
            <a:endParaRPr lang="zh-TW" altLang="zh-TW" dirty="0"/>
          </a:p>
          <a:p>
            <a:r>
              <a:rPr lang="zh-TW" altLang="zh-TW" dirty="0"/>
              <a:t>內容：</a:t>
            </a:r>
            <a:r>
              <a:rPr lang="en-US" altLang="zh-TW" dirty="0"/>
              <a:t>[</a:t>
            </a:r>
            <a:r>
              <a:rPr lang="zh-TW" altLang="zh-TW" dirty="0"/>
              <a:t>略</a:t>
            </a:r>
            <a:r>
              <a:rPr lang="en-US" altLang="zh-TW" dirty="0"/>
              <a:t>]</a:t>
            </a:r>
            <a:r>
              <a:rPr lang="zh-TW" altLang="zh-TW" dirty="0"/>
              <a:t>。</a:t>
            </a:r>
          </a:p>
          <a:p>
            <a:r>
              <a:rPr lang="en-US" altLang="zh-TW" dirty="0"/>
              <a:t>------------------------------------------</a:t>
            </a:r>
            <a:endParaRPr lang="zh-TW" altLang="zh-TW" dirty="0"/>
          </a:p>
          <a:p>
            <a:r>
              <a:rPr lang="en-US" altLang="zh-TW" dirty="0"/>
              <a:t># 3</a:t>
            </a:r>
            <a:endParaRPr lang="zh-TW" altLang="zh-TW" dirty="0"/>
          </a:p>
          <a:p>
            <a:r>
              <a:rPr lang="zh-TW" altLang="zh-TW" dirty="0"/>
              <a:t>時間</a:t>
            </a:r>
            <a:r>
              <a:rPr lang="en-US" altLang="zh-TW" dirty="0"/>
              <a:t>:  2017-07-26T14:08:52+0000</a:t>
            </a:r>
            <a:endParaRPr lang="zh-TW" altLang="zh-TW" dirty="0"/>
          </a:p>
          <a:p>
            <a:r>
              <a:rPr lang="zh-TW" altLang="zh-TW" dirty="0"/>
              <a:t>內容：</a:t>
            </a:r>
            <a:r>
              <a:rPr lang="en-US" altLang="zh-TW" dirty="0"/>
              <a:t> Hello</a:t>
            </a:r>
            <a:endParaRPr lang="zh-TW" altLang="zh-TW" dirty="0"/>
          </a:p>
          <a:p>
            <a:r>
              <a:rPr lang="en-US" altLang="zh-TW" dirty="0"/>
              <a:t>------------------------------------------</a:t>
            </a:r>
            <a:endParaRPr lang="zh-TW" altLang="zh-TW" dirty="0"/>
          </a:p>
        </p:txBody>
      </p:sp>
      <p:sp>
        <p:nvSpPr>
          <p:cNvPr id="6" name="矩形 5"/>
          <p:cNvSpPr/>
          <p:nvPr/>
        </p:nvSpPr>
        <p:spPr>
          <a:xfrm>
            <a:off x="4283968" y="2199347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dirty="0"/>
              <a:t># 4</a:t>
            </a:r>
            <a:endParaRPr lang="zh-TW" altLang="zh-TW" dirty="0"/>
          </a:p>
          <a:p>
            <a:r>
              <a:rPr lang="zh-TW" altLang="zh-TW" dirty="0"/>
              <a:t>時間</a:t>
            </a:r>
            <a:r>
              <a:rPr lang="en-US" altLang="zh-TW" dirty="0"/>
              <a:t>:  2017-07-26T12:57:48+0000</a:t>
            </a:r>
            <a:endParaRPr lang="zh-TW" altLang="zh-TW" dirty="0"/>
          </a:p>
          <a:p>
            <a:r>
              <a:rPr lang="zh-TW" altLang="zh-TW" dirty="0"/>
              <a:t>內容：</a:t>
            </a:r>
            <a:r>
              <a:rPr lang="en-US" altLang="zh-TW" dirty="0"/>
              <a:t> Hello</a:t>
            </a:r>
            <a:endParaRPr lang="zh-TW" altLang="zh-TW" dirty="0"/>
          </a:p>
          <a:p>
            <a:r>
              <a:rPr lang="en-US" altLang="zh-TW" dirty="0"/>
              <a:t>------------------------------------------</a:t>
            </a:r>
            <a:endParaRPr lang="zh-TW" altLang="zh-TW" dirty="0"/>
          </a:p>
          <a:p>
            <a:r>
              <a:rPr lang="en-US" altLang="zh-TW" dirty="0"/>
              <a:t># 5</a:t>
            </a:r>
            <a:endParaRPr lang="zh-TW" altLang="zh-TW" dirty="0"/>
          </a:p>
          <a:p>
            <a:r>
              <a:rPr lang="zh-TW" altLang="zh-TW" dirty="0"/>
              <a:t>時間</a:t>
            </a:r>
            <a:r>
              <a:rPr lang="en-US" altLang="zh-TW" dirty="0"/>
              <a:t>:  2017-07-25T15:49:54+0000</a:t>
            </a:r>
            <a:endParaRPr lang="zh-TW" altLang="zh-TW" dirty="0"/>
          </a:p>
          <a:p>
            <a:r>
              <a:rPr lang="zh-TW" altLang="zh-TW" dirty="0"/>
              <a:t>內容：</a:t>
            </a:r>
            <a:r>
              <a:rPr lang="en-US" altLang="zh-TW" dirty="0"/>
              <a:t> test</a:t>
            </a:r>
            <a:endParaRPr lang="zh-TW" altLang="zh-TW" dirty="0"/>
          </a:p>
          <a:p>
            <a:r>
              <a:rPr lang="en-US" altLang="zh-TW" dirty="0"/>
              <a:t>------------------------------------------</a:t>
            </a:r>
            <a:endParaRPr lang="zh-TW" altLang="zh-TW" dirty="0"/>
          </a:p>
          <a:p>
            <a:r>
              <a:rPr lang="en-US" altLang="zh-TW" dirty="0"/>
              <a:t># 6</a:t>
            </a:r>
            <a:endParaRPr lang="zh-TW" altLang="zh-TW" dirty="0"/>
          </a:p>
          <a:p>
            <a:r>
              <a:rPr lang="zh-TW" altLang="zh-TW" dirty="0"/>
              <a:t>時間</a:t>
            </a:r>
            <a:r>
              <a:rPr lang="en-US" altLang="zh-TW" dirty="0"/>
              <a:t>:  2017-06-02T07:18:05+0000</a:t>
            </a:r>
            <a:endParaRPr lang="zh-TW" altLang="zh-TW" dirty="0"/>
          </a:p>
          <a:p>
            <a:r>
              <a:rPr lang="zh-TW" altLang="zh-TW" dirty="0"/>
              <a:t>內容：</a:t>
            </a:r>
            <a:r>
              <a:rPr lang="en-US" altLang="zh-TW" dirty="0"/>
              <a:t> test</a:t>
            </a:r>
            <a:endParaRPr lang="zh-TW" altLang="zh-TW" dirty="0"/>
          </a:p>
          <a:p>
            <a:r>
              <a:rPr lang="en-US" altLang="zh-TW" dirty="0"/>
              <a:t>------------------------------------------</a:t>
            </a:r>
            <a:endParaRPr lang="zh-TW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431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sz="3200" dirty="0" smtClean="0"/>
              <a:t>Anaconda </a:t>
            </a:r>
            <a:r>
              <a:rPr lang="zh-TW" altLang="en-US" sz="3200" dirty="0"/>
              <a:t>軟體包</a:t>
            </a:r>
            <a:endParaRPr lang="zh-TW" altLang="en-US" sz="3200" dirty="0">
              <a:latin typeface="+mj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2300064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zh-TW" altLang="en-US" sz="2100" dirty="0">
                <a:solidFill>
                  <a:schemeClr val="tx1"/>
                </a:solidFill>
                <a:latin typeface="+mn-ea"/>
              </a:rPr>
              <a:t>為何需要整合開發環境</a:t>
            </a:r>
            <a:endParaRPr lang="en-US" altLang="zh-TW" sz="2100" dirty="0">
              <a:solidFill>
                <a:schemeClr val="tx1"/>
              </a:solidFill>
              <a:latin typeface="+mn-ea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TW" sz="2100" dirty="0">
                <a:solidFill>
                  <a:schemeClr val="tx1"/>
                </a:solidFill>
                <a:latin typeface="+mn-ea"/>
              </a:rPr>
              <a:t>Anaconda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TW" sz="2100" dirty="0">
                <a:solidFill>
                  <a:schemeClr val="tx1"/>
                </a:solidFill>
                <a:latin typeface="+mn-ea"/>
              </a:rPr>
              <a:t>Anaconda </a:t>
            </a:r>
            <a:r>
              <a:rPr lang="zh-TW" altLang="zh-TW" sz="2100" dirty="0">
                <a:solidFill>
                  <a:schemeClr val="tx1"/>
                </a:solidFill>
                <a:latin typeface="+mn-ea"/>
              </a:rPr>
              <a:t>檔案下載</a:t>
            </a:r>
            <a:endParaRPr lang="en-US" altLang="zh-TW" sz="2100" dirty="0">
              <a:solidFill>
                <a:schemeClr val="tx1"/>
              </a:solidFill>
              <a:latin typeface="+mn-ea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TW" sz="2100" dirty="0">
                <a:solidFill>
                  <a:schemeClr val="tx1"/>
                </a:solidFill>
                <a:latin typeface="+mn-ea"/>
              </a:rPr>
              <a:t>Anaconda </a:t>
            </a:r>
            <a:r>
              <a:rPr lang="zh-TW" altLang="zh-TW" sz="2100" dirty="0">
                <a:solidFill>
                  <a:schemeClr val="tx1"/>
                </a:solidFill>
                <a:latin typeface="+mn-ea"/>
              </a:rPr>
              <a:t>程式安裝與使用</a:t>
            </a:r>
            <a:endParaRPr lang="en-US" altLang="zh-TW" sz="2100" dirty="0">
              <a:solidFill>
                <a:schemeClr val="tx1"/>
              </a:solidFill>
              <a:latin typeface="+mn-ea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TW" sz="2100" dirty="0" err="1">
                <a:solidFill>
                  <a:schemeClr val="tx1"/>
                </a:solidFill>
                <a:latin typeface="+mn-ea"/>
              </a:rPr>
              <a:t>Jupyter</a:t>
            </a:r>
            <a:r>
              <a:rPr lang="en-US" altLang="zh-TW" sz="2100" dirty="0">
                <a:solidFill>
                  <a:schemeClr val="tx1"/>
                </a:solidFill>
                <a:latin typeface="+mn-ea"/>
              </a:rPr>
              <a:t> Notebook</a:t>
            </a:r>
            <a:endParaRPr lang="zh-TW" altLang="en-US" sz="21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12467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為何需要整合開發環境</a:t>
            </a:r>
            <a:endParaRPr lang="zh-TW" altLang="en-US" dirty="0"/>
          </a:p>
        </p:txBody>
      </p:sp>
      <p:sp>
        <p:nvSpPr>
          <p:cNvPr id="8" name="內容版面配置區 2"/>
          <p:cNvSpPr txBox="1">
            <a:spLocks/>
          </p:cNvSpPr>
          <p:nvPr/>
        </p:nvSpPr>
        <p:spPr>
          <a:xfrm>
            <a:off x="683568" y="1484784"/>
            <a:ext cx="7632848" cy="4392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zh-TW" altLang="zh-TW" dirty="0"/>
              <a:t>整合開發環境</a:t>
            </a:r>
            <a:r>
              <a:rPr lang="en-US" altLang="zh-TW" dirty="0"/>
              <a:t>(Integrated Development  Environment, IDE</a:t>
            </a:r>
            <a:r>
              <a:rPr lang="en-US" altLang="zh-TW" dirty="0" smtClean="0"/>
              <a:t>)</a:t>
            </a:r>
          </a:p>
          <a:p>
            <a:pPr lvl="1" algn="just">
              <a:buClrTx/>
              <a:buFont typeface="Wingdings" panose="05000000000000000000" pitchFamily="2" charset="2"/>
              <a:buChar char="Ø"/>
            </a:pPr>
            <a:r>
              <a:rPr lang="zh-TW" altLang="zh-TW" dirty="0" smtClean="0"/>
              <a:t>就是</a:t>
            </a:r>
            <a:r>
              <a:rPr lang="zh-TW" altLang="zh-TW" dirty="0"/>
              <a:t>輔助程式設計人員開發系統的應用軟體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pPr lvl="1" algn="just">
              <a:buClrTx/>
              <a:buFont typeface="Wingdings" panose="05000000000000000000" pitchFamily="2" charset="2"/>
              <a:buChar char="Ø"/>
            </a:pPr>
            <a:r>
              <a:rPr lang="en-US" altLang="zh-TW" dirty="0" smtClean="0"/>
              <a:t>IDE </a:t>
            </a:r>
            <a:r>
              <a:rPr lang="zh-TW" altLang="zh-TW" dirty="0"/>
              <a:t>一般常用的功能</a:t>
            </a:r>
            <a:r>
              <a:rPr lang="zh-TW" altLang="zh-TW" dirty="0" smtClean="0"/>
              <a:t>包含</a:t>
            </a:r>
            <a:endParaRPr lang="en-US" altLang="zh-TW" dirty="0" smtClean="0"/>
          </a:p>
          <a:p>
            <a:pPr lvl="2" algn="just">
              <a:buClrTx/>
              <a:buFont typeface="Wingdings" panose="05000000000000000000" pitchFamily="2" charset="2"/>
              <a:buChar char="Ø"/>
            </a:pPr>
            <a:r>
              <a:rPr lang="zh-TW" altLang="zh-TW" dirty="0" smtClean="0"/>
              <a:t>程式碼編輯器</a:t>
            </a:r>
            <a:endParaRPr lang="en-US" altLang="zh-TW" dirty="0" smtClean="0"/>
          </a:p>
          <a:p>
            <a:pPr lvl="2" algn="just">
              <a:buClrTx/>
              <a:buFont typeface="Wingdings" panose="05000000000000000000" pitchFamily="2" charset="2"/>
              <a:buChar char="Ø"/>
            </a:pPr>
            <a:r>
              <a:rPr lang="zh-TW" altLang="zh-TW" dirty="0" smtClean="0"/>
              <a:t>連結</a:t>
            </a:r>
            <a:r>
              <a:rPr lang="zh-TW" altLang="zh-TW" dirty="0"/>
              <a:t>套件使程式</a:t>
            </a:r>
            <a:r>
              <a:rPr lang="zh-TW" altLang="zh-TW" dirty="0" smtClean="0"/>
              <a:t>執行</a:t>
            </a:r>
            <a:endParaRPr lang="en-US" altLang="zh-TW" dirty="0" smtClean="0"/>
          </a:p>
          <a:p>
            <a:pPr lvl="2" algn="just">
              <a:buClrTx/>
              <a:buFont typeface="Wingdings" panose="05000000000000000000" pitchFamily="2" charset="2"/>
              <a:buChar char="Ø"/>
            </a:pPr>
            <a:r>
              <a:rPr lang="zh-TW" altLang="zh-TW" dirty="0" smtClean="0"/>
              <a:t>程式碼</a:t>
            </a:r>
            <a:r>
              <a:rPr lang="zh-TW" altLang="zh-TW" dirty="0"/>
              <a:t>除錯輔助等</a:t>
            </a:r>
            <a:r>
              <a:rPr lang="zh-TW" altLang="zh-TW" dirty="0" smtClean="0"/>
              <a:t>功能</a:t>
            </a:r>
            <a:endParaRPr lang="en-US" altLang="zh-TW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38858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en-US" dirty="0" smtClean="0"/>
              <a:t>檔案下載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/>
          <a:lstStyle/>
          <a:p>
            <a:pPr marL="0" indent="0">
              <a:buNone/>
            </a:pPr>
            <a:r>
              <a:rPr lang="zh-TW" altLang="zh-TW" sz="2800" dirty="0"/>
              <a:t>步驟</a:t>
            </a:r>
            <a:r>
              <a:rPr lang="en-US" altLang="zh-TW" sz="2800" dirty="0"/>
              <a:t> 1</a:t>
            </a:r>
            <a:r>
              <a:rPr lang="zh-TW" altLang="zh-TW" sz="2800" dirty="0"/>
              <a:t>查詢作業系統版本</a:t>
            </a:r>
          </a:p>
        </p:txBody>
      </p:sp>
      <p:pic>
        <p:nvPicPr>
          <p:cNvPr id="4" name="圖片 3"/>
          <p:cNvPicPr/>
          <p:nvPr/>
        </p:nvPicPr>
        <p:blipFill>
          <a:blip r:embed="rId2"/>
          <a:srcRect r="61583" b="37895"/>
          <a:stretch>
            <a:fillRect/>
          </a:stretch>
        </p:blipFill>
        <p:spPr bwMode="auto">
          <a:xfrm>
            <a:off x="1043608" y="1988840"/>
            <a:ext cx="5904656" cy="4680520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661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/>
          <a:lstStyle/>
          <a:p>
            <a:pPr marL="0" indent="0">
              <a:buNone/>
            </a:pPr>
            <a:r>
              <a:rPr lang="zh-TW" altLang="zh-TW" sz="2800" b="1" dirty="0">
                <a:latin typeface="+mn-ea"/>
              </a:rPr>
              <a:t>步驟</a:t>
            </a:r>
            <a:r>
              <a:rPr lang="en-US" altLang="zh-TW" sz="2800" b="1" dirty="0">
                <a:latin typeface="+mn-ea"/>
              </a:rPr>
              <a:t>2</a:t>
            </a:r>
            <a:r>
              <a:rPr lang="zh-TW" altLang="zh-TW" sz="2800" b="1" dirty="0">
                <a:latin typeface="+mn-ea"/>
              </a:rPr>
              <a:t>：下載</a:t>
            </a:r>
            <a:r>
              <a:rPr lang="en-US" altLang="zh-TW" sz="2800" b="1" dirty="0">
                <a:latin typeface="+mn-ea"/>
              </a:rPr>
              <a:t>Anaconda</a:t>
            </a:r>
            <a:r>
              <a:rPr lang="zh-TW" altLang="zh-TW" sz="2800" b="1" dirty="0">
                <a:latin typeface="+mn-ea"/>
              </a:rPr>
              <a:t>程式</a:t>
            </a:r>
            <a:endParaRPr lang="zh-TW" altLang="zh-TW" sz="2800" dirty="0">
              <a:latin typeface="+mn-ea"/>
            </a:endParaRPr>
          </a:p>
          <a:p>
            <a:pPr marL="0" indent="0" algn="just">
              <a:buNone/>
            </a:pPr>
            <a:r>
              <a:rPr lang="zh-TW" altLang="en-US" dirty="0" smtClean="0">
                <a:latin typeface="+mn-ea"/>
              </a:rPr>
              <a:t>　　</a:t>
            </a:r>
            <a:endParaRPr lang="zh-TW" altLang="en-US" dirty="0">
              <a:latin typeface="+mn-ea"/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en-US" dirty="0"/>
              <a:t>檔案下載</a:t>
            </a:r>
          </a:p>
        </p:txBody>
      </p:sp>
      <p:pic>
        <p:nvPicPr>
          <p:cNvPr id="7" name="圖片 6"/>
          <p:cNvPicPr/>
          <p:nvPr/>
        </p:nvPicPr>
        <p:blipFill>
          <a:blip r:embed="rId2"/>
          <a:srcRect l="24069" t="46904" r="23741" b="8763"/>
          <a:stretch>
            <a:fillRect/>
          </a:stretch>
        </p:blipFill>
        <p:spPr bwMode="auto">
          <a:xfrm>
            <a:off x="539552" y="2060848"/>
            <a:ext cx="7632848" cy="3960440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054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 smtClean="0"/>
              <a:t>程式安裝</a:t>
            </a:r>
            <a:r>
              <a:rPr lang="zh-TW" altLang="en-US" dirty="0" smtClean="0"/>
              <a:t>與使用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36232"/>
          </a:xfrm>
        </p:spPr>
        <p:txBody>
          <a:bodyPr/>
          <a:lstStyle/>
          <a:p>
            <a:pPr marL="0" indent="0">
              <a:buNone/>
            </a:pPr>
            <a:r>
              <a:rPr lang="zh-TW" altLang="en-US" dirty="0" smtClean="0"/>
              <a:t>　　</a:t>
            </a:r>
            <a:r>
              <a:rPr lang="zh-TW" altLang="zh-TW" dirty="0"/>
              <a:t>用左鍵連點所下載之</a:t>
            </a:r>
            <a:r>
              <a:rPr lang="en-US" altLang="zh-TW" dirty="0"/>
              <a:t>Anaconda3-4.3.1Windows-x86.exe 2</a:t>
            </a:r>
            <a:r>
              <a:rPr lang="zh-TW" altLang="zh-TW" dirty="0"/>
              <a:t>次即可執行安裝程式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zh-TW" sz="2800" dirty="0" smtClean="0"/>
              <a:t>步驟</a:t>
            </a:r>
            <a:r>
              <a:rPr lang="en-US" altLang="zh-TW" sz="2800" dirty="0" smtClean="0"/>
              <a:t> </a:t>
            </a:r>
            <a:r>
              <a:rPr lang="en-US" altLang="zh-TW" sz="2800" dirty="0"/>
              <a:t>1</a:t>
            </a:r>
            <a:r>
              <a:rPr lang="zh-TW" altLang="zh-TW" sz="2800" dirty="0" smtClean="0"/>
              <a:t>開</a:t>
            </a:r>
            <a:r>
              <a:rPr lang="zh-TW" altLang="en-US" sz="2800" dirty="0" smtClean="0"/>
              <a:t>啟</a:t>
            </a:r>
            <a:r>
              <a:rPr lang="zh-TW" altLang="zh-TW" sz="2800" dirty="0" smtClean="0"/>
              <a:t>檔案， </a:t>
            </a:r>
            <a:r>
              <a:rPr lang="zh-TW" altLang="zh-TW" sz="2800" dirty="0"/>
              <a:t>按「執行」</a:t>
            </a:r>
            <a:endParaRPr lang="zh-TW" altLang="en-US" dirty="0"/>
          </a:p>
        </p:txBody>
      </p:sp>
      <p:pic>
        <p:nvPicPr>
          <p:cNvPr id="6" name="圖片 5"/>
          <p:cNvPicPr/>
          <p:nvPr/>
        </p:nvPicPr>
        <p:blipFill>
          <a:blip r:embed="rId2"/>
          <a:srcRect l="39143" t="34533" r="39112" b="38404"/>
          <a:stretch>
            <a:fillRect/>
          </a:stretch>
        </p:blipFill>
        <p:spPr bwMode="auto">
          <a:xfrm>
            <a:off x="1115616" y="2780928"/>
            <a:ext cx="5256584" cy="3240360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1232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9822"/>
            <a:ext cx="8229600" cy="5064224"/>
          </a:xfrm>
        </p:spPr>
        <p:txBody>
          <a:bodyPr/>
          <a:lstStyle/>
          <a:p>
            <a:pPr marL="0" indent="0">
              <a:buNone/>
            </a:pPr>
            <a:r>
              <a:rPr lang="zh-TW" altLang="zh-TW" sz="2800" dirty="0"/>
              <a:t>步驟</a:t>
            </a:r>
            <a:r>
              <a:rPr lang="en-US" altLang="zh-TW" sz="2800" dirty="0"/>
              <a:t> 2</a:t>
            </a:r>
            <a:r>
              <a:rPr lang="zh-TW" altLang="zh-TW" sz="2800" dirty="0"/>
              <a:t>啟動安裝</a:t>
            </a:r>
            <a:r>
              <a:rPr lang="zh-TW" altLang="zh-TW" sz="2800" dirty="0" smtClean="0"/>
              <a:t>精靈，</a:t>
            </a:r>
            <a:r>
              <a:rPr lang="zh-TW" altLang="zh-TW" sz="2800" dirty="0"/>
              <a:t>按「</a:t>
            </a:r>
            <a:r>
              <a:rPr lang="en-US" altLang="zh-TW" sz="2800" dirty="0"/>
              <a:t>next</a:t>
            </a:r>
            <a:r>
              <a:rPr lang="zh-TW" altLang="zh-TW" sz="2800" dirty="0"/>
              <a:t>」</a:t>
            </a:r>
            <a:endParaRPr lang="zh-TW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/>
              <a:t>程式</a:t>
            </a:r>
            <a:r>
              <a:rPr lang="zh-TW" altLang="zh-TW" dirty="0" smtClean="0"/>
              <a:t>安裝</a:t>
            </a:r>
            <a:r>
              <a:rPr lang="zh-TW" altLang="en-US" dirty="0"/>
              <a:t>與使用</a:t>
            </a:r>
          </a:p>
        </p:txBody>
      </p:sp>
      <p:pic>
        <p:nvPicPr>
          <p:cNvPr id="7" name="圖片 6"/>
          <p:cNvPicPr/>
          <p:nvPr/>
        </p:nvPicPr>
        <p:blipFill>
          <a:blip r:embed="rId2"/>
          <a:srcRect l="36384" t="29383" r="35922" b="33247"/>
          <a:stretch>
            <a:fillRect/>
          </a:stretch>
        </p:blipFill>
        <p:spPr bwMode="auto">
          <a:xfrm>
            <a:off x="611560" y="1988840"/>
            <a:ext cx="6048672" cy="4104456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018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36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sz="2800" dirty="0" smtClean="0"/>
              <a:t>步驟</a:t>
            </a:r>
            <a:r>
              <a:rPr lang="en-US" altLang="zh-TW" sz="2800" dirty="0" smtClean="0"/>
              <a:t>3</a:t>
            </a:r>
            <a:r>
              <a:rPr lang="zh-TW" altLang="en-US" sz="2800" dirty="0" smtClean="0"/>
              <a:t>  </a:t>
            </a:r>
            <a:r>
              <a:rPr lang="zh-TW" altLang="zh-TW" sz="2800" dirty="0" smtClean="0"/>
              <a:t>授權同意，</a:t>
            </a:r>
            <a:r>
              <a:rPr lang="zh-TW" altLang="zh-TW" sz="2800" dirty="0"/>
              <a:t>按「</a:t>
            </a:r>
            <a:r>
              <a:rPr lang="en-US" altLang="zh-TW" sz="2800" dirty="0"/>
              <a:t>I Agree</a:t>
            </a:r>
            <a:r>
              <a:rPr lang="zh-TW" altLang="zh-TW" sz="2800" dirty="0"/>
              <a:t>」</a:t>
            </a:r>
            <a:endParaRPr lang="zh-TW" altLang="en-US" sz="2800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/>
              <a:t>程式</a:t>
            </a:r>
            <a:r>
              <a:rPr lang="zh-TW" altLang="zh-TW" dirty="0" smtClean="0"/>
              <a:t>安裝</a:t>
            </a:r>
            <a:r>
              <a:rPr lang="zh-TW" altLang="en-US" dirty="0"/>
              <a:t>與使用</a:t>
            </a:r>
          </a:p>
        </p:txBody>
      </p:sp>
      <p:pic>
        <p:nvPicPr>
          <p:cNvPr id="7" name="圖片 6"/>
          <p:cNvPicPr/>
          <p:nvPr/>
        </p:nvPicPr>
        <p:blipFill>
          <a:blip r:embed="rId2"/>
          <a:srcRect l="36532" t="29383" r="36215" b="32733"/>
          <a:stretch>
            <a:fillRect/>
          </a:stretch>
        </p:blipFill>
        <p:spPr bwMode="auto">
          <a:xfrm>
            <a:off x="611560" y="1916832"/>
            <a:ext cx="5688632" cy="4104456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868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en-US" dirty="0"/>
              <a:t>政府開放資料應用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</a:t>
            </a:r>
            <a:r>
              <a:rPr lang="en-US" altLang="zh-TW" dirty="0"/>
              <a:t>  6-3-7 ]</a:t>
            </a:r>
            <a:r>
              <a:rPr lang="zh-TW" altLang="zh-TW" dirty="0"/>
              <a:t>上網路抓政府開放資料進行處理</a:t>
            </a:r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373299"/>
              </p:ext>
            </p:extLst>
          </p:nvPr>
        </p:nvGraphicFramePr>
        <p:xfrm>
          <a:off x="541338" y="2128838"/>
          <a:ext cx="8857798" cy="2812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6" name="文件" r:id="rId5" imgW="6789746" imgH="2158998" progId="Word.Document.12">
                  <p:embed/>
                </p:oleObj>
              </mc:Choice>
              <mc:Fallback>
                <p:oleObj name="文件" r:id="rId5" imgW="6789746" imgH="21589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338" y="2128838"/>
                        <a:ext cx="8857798" cy="2812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15022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/>
          <a:lstStyle/>
          <a:p>
            <a:pPr marL="0" indent="0">
              <a:buNone/>
            </a:pPr>
            <a:r>
              <a:rPr lang="zh-TW" altLang="zh-TW" sz="2800" dirty="0"/>
              <a:t>步驟</a:t>
            </a:r>
            <a:r>
              <a:rPr lang="en-US" altLang="zh-TW" sz="2800" dirty="0"/>
              <a:t> 4</a:t>
            </a:r>
            <a:r>
              <a:rPr lang="zh-TW" altLang="zh-TW" sz="2800" dirty="0"/>
              <a:t>選擇安裝</a:t>
            </a:r>
            <a:r>
              <a:rPr lang="zh-TW" altLang="zh-TW" sz="2800" dirty="0" smtClean="0"/>
              <a:t>型態</a:t>
            </a:r>
            <a:r>
              <a:rPr lang="en-US" altLang="zh-TW" sz="2800" dirty="0" smtClean="0"/>
              <a:t> </a:t>
            </a:r>
            <a:r>
              <a:rPr lang="zh-TW" altLang="zh-TW" sz="2800" dirty="0"/>
              <a:t>，按「</a:t>
            </a:r>
            <a:r>
              <a:rPr lang="en-US" altLang="zh-TW" sz="2800" dirty="0"/>
              <a:t>Next </a:t>
            </a:r>
            <a:r>
              <a:rPr lang="zh-TW" altLang="zh-TW" sz="2800" dirty="0"/>
              <a:t>」</a:t>
            </a:r>
            <a:endParaRPr lang="zh-TW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/>
              <a:t>程式</a:t>
            </a:r>
            <a:r>
              <a:rPr lang="zh-TW" altLang="zh-TW" dirty="0" smtClean="0"/>
              <a:t>安裝</a:t>
            </a:r>
            <a:r>
              <a:rPr lang="zh-TW" altLang="en-US" dirty="0"/>
              <a:t>與使用</a:t>
            </a:r>
          </a:p>
        </p:txBody>
      </p:sp>
      <p:pic>
        <p:nvPicPr>
          <p:cNvPr id="7" name="圖片 6"/>
          <p:cNvPicPr/>
          <p:nvPr/>
        </p:nvPicPr>
        <p:blipFill>
          <a:blip r:embed="rId2"/>
          <a:srcRect l="36532" t="29119" r="36501" b="32990"/>
          <a:stretch>
            <a:fillRect/>
          </a:stretch>
        </p:blipFill>
        <p:spPr bwMode="auto">
          <a:xfrm>
            <a:off x="1259632" y="1869712"/>
            <a:ext cx="5544616" cy="4258603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275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36232"/>
          </a:xfrm>
        </p:spPr>
        <p:txBody>
          <a:bodyPr/>
          <a:lstStyle/>
          <a:p>
            <a:pPr marL="0" indent="0">
              <a:buNone/>
            </a:pPr>
            <a:r>
              <a:rPr lang="zh-TW" altLang="zh-TW" sz="2800" dirty="0"/>
              <a:t>步驟</a:t>
            </a:r>
            <a:r>
              <a:rPr lang="en-US" altLang="zh-TW" sz="2800" dirty="0"/>
              <a:t> 5 </a:t>
            </a:r>
            <a:r>
              <a:rPr lang="zh-TW" altLang="zh-TW" sz="2800" dirty="0"/>
              <a:t>選擇安裝</a:t>
            </a:r>
            <a:r>
              <a:rPr lang="zh-TW" altLang="zh-TW" sz="2800" dirty="0" smtClean="0"/>
              <a:t>路徑，</a:t>
            </a:r>
            <a:r>
              <a:rPr lang="zh-TW" altLang="zh-TW" sz="2800" dirty="0"/>
              <a:t>按「</a:t>
            </a:r>
            <a:r>
              <a:rPr lang="en-US" altLang="zh-TW" sz="2800" dirty="0"/>
              <a:t>Next</a:t>
            </a:r>
            <a:r>
              <a:rPr lang="zh-TW" altLang="zh-TW" sz="2800" dirty="0"/>
              <a:t>」，若要更改安裝路徑請點選 </a:t>
            </a:r>
            <a:r>
              <a:rPr lang="en-US" altLang="zh-TW" sz="2800" dirty="0"/>
              <a:t>Browse</a:t>
            </a:r>
            <a:r>
              <a:rPr lang="zh-TW" altLang="zh-TW" sz="2800" dirty="0"/>
              <a:t>後選擇安裝路徑</a:t>
            </a:r>
            <a:endParaRPr lang="zh-TW" altLang="en-US" dirty="0"/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/>
              <a:t>程式</a:t>
            </a:r>
            <a:r>
              <a:rPr lang="zh-TW" altLang="zh-TW" dirty="0" smtClean="0"/>
              <a:t>安裝</a:t>
            </a:r>
            <a:r>
              <a:rPr lang="zh-TW" altLang="en-US" dirty="0"/>
              <a:t>與使用</a:t>
            </a:r>
          </a:p>
        </p:txBody>
      </p:sp>
      <p:pic>
        <p:nvPicPr>
          <p:cNvPr id="8" name="圖片 7"/>
          <p:cNvPicPr/>
          <p:nvPr/>
        </p:nvPicPr>
        <p:blipFill>
          <a:blip r:embed="rId2"/>
          <a:srcRect l="36384" t="29640" r="36501" b="32733"/>
          <a:stretch>
            <a:fillRect/>
          </a:stretch>
        </p:blipFill>
        <p:spPr bwMode="auto">
          <a:xfrm>
            <a:off x="584642" y="2420888"/>
            <a:ext cx="5103481" cy="3744416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64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92216"/>
          </a:xfrm>
        </p:spPr>
        <p:txBody>
          <a:bodyPr/>
          <a:lstStyle/>
          <a:p>
            <a:pPr marL="0" indent="0">
              <a:buNone/>
            </a:pPr>
            <a:r>
              <a:rPr lang="zh-TW" altLang="zh-TW" sz="2800" dirty="0" smtClean="0"/>
              <a:t>步驟</a:t>
            </a:r>
            <a:r>
              <a:rPr lang="en-US" altLang="zh-TW" sz="2800" dirty="0" smtClean="0"/>
              <a:t> </a:t>
            </a:r>
            <a:r>
              <a:rPr lang="en-US" altLang="zh-TW" sz="2800" dirty="0"/>
              <a:t>6</a:t>
            </a:r>
            <a:r>
              <a:rPr lang="zh-TW" altLang="zh-TW" sz="2800" dirty="0"/>
              <a:t>進階安裝選頂</a:t>
            </a:r>
            <a:r>
              <a:rPr lang="zh-TW" altLang="zh-TW" sz="2800" dirty="0" smtClean="0"/>
              <a:t>設定，</a:t>
            </a:r>
            <a:r>
              <a:rPr lang="zh-TW" altLang="zh-TW" sz="2800" dirty="0"/>
              <a:t>按「</a:t>
            </a:r>
            <a:r>
              <a:rPr lang="en-US" altLang="zh-TW" sz="2800" dirty="0"/>
              <a:t>Install</a:t>
            </a:r>
            <a:r>
              <a:rPr lang="zh-TW" altLang="zh-TW" sz="2800" dirty="0"/>
              <a:t>」</a:t>
            </a:r>
            <a:r>
              <a:rPr lang="zh-TW" altLang="zh-TW" sz="2800" b="1" dirty="0" smtClean="0"/>
              <a:t>。</a:t>
            </a:r>
            <a:endParaRPr lang="en-US" altLang="zh-TW" sz="2800" b="1" dirty="0" smtClean="0"/>
          </a:p>
          <a:p>
            <a:endParaRPr lang="zh-TW" altLang="en-US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/>
              <a:t>程式</a:t>
            </a:r>
            <a:r>
              <a:rPr lang="zh-TW" altLang="zh-TW" dirty="0" smtClean="0"/>
              <a:t>安裝</a:t>
            </a:r>
            <a:r>
              <a:rPr lang="zh-TW" altLang="en-US" dirty="0"/>
              <a:t>與使用</a:t>
            </a:r>
          </a:p>
        </p:txBody>
      </p:sp>
      <p:pic>
        <p:nvPicPr>
          <p:cNvPr id="7" name="圖片 6"/>
          <p:cNvPicPr/>
          <p:nvPr/>
        </p:nvPicPr>
        <p:blipFill>
          <a:blip r:embed="rId2"/>
          <a:srcRect l="36384" t="29640" r="36353" b="33247"/>
          <a:stretch>
            <a:fillRect/>
          </a:stretch>
        </p:blipFill>
        <p:spPr bwMode="auto">
          <a:xfrm>
            <a:off x="611560" y="1988840"/>
            <a:ext cx="6408712" cy="4032448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150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064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sz="2000" b="1" dirty="0"/>
              <a:t>步驟</a:t>
            </a:r>
            <a:r>
              <a:rPr lang="en-US" altLang="zh-TW" sz="2000" b="1" dirty="0" smtClean="0"/>
              <a:t>7</a:t>
            </a:r>
            <a:r>
              <a:rPr lang="zh-TW" altLang="zh-TW" sz="2000" dirty="0"/>
              <a:t>進行安裝</a:t>
            </a:r>
            <a:r>
              <a:rPr lang="zh-TW" altLang="zh-TW" sz="2000" dirty="0" smtClean="0"/>
              <a:t>中，</a:t>
            </a:r>
            <a:r>
              <a:rPr lang="zh-TW" altLang="zh-TW" sz="2000" dirty="0"/>
              <a:t>此一步驟需要一點時間，待完成後請按「</a:t>
            </a:r>
            <a:r>
              <a:rPr lang="en-US" altLang="zh-TW" sz="2000" dirty="0"/>
              <a:t>Next</a:t>
            </a:r>
            <a:r>
              <a:rPr lang="zh-TW" altLang="zh-TW" sz="2000" dirty="0"/>
              <a:t>」。</a:t>
            </a:r>
            <a:r>
              <a:rPr lang="zh-TW" altLang="zh-TW" sz="2000" b="1" dirty="0" smtClean="0"/>
              <a:t>。</a:t>
            </a:r>
            <a:endParaRPr lang="en-US" altLang="zh-TW" sz="2000" b="1" dirty="0" smtClean="0"/>
          </a:p>
          <a:p>
            <a:endParaRPr lang="zh-TW" altLang="en-US" sz="2000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/>
              <a:t>程式</a:t>
            </a:r>
            <a:r>
              <a:rPr lang="zh-TW" altLang="zh-TW" dirty="0" smtClean="0"/>
              <a:t>安裝</a:t>
            </a:r>
            <a:r>
              <a:rPr lang="zh-TW" altLang="en-US" dirty="0"/>
              <a:t>與使用</a:t>
            </a:r>
          </a:p>
        </p:txBody>
      </p:sp>
      <p:pic>
        <p:nvPicPr>
          <p:cNvPr id="7" name="圖片 6"/>
          <p:cNvPicPr/>
          <p:nvPr/>
        </p:nvPicPr>
        <p:blipFill>
          <a:blip r:embed="rId2"/>
          <a:srcRect l="36821" t="29640" r="36215" b="33247"/>
          <a:stretch>
            <a:fillRect/>
          </a:stretch>
        </p:blipFill>
        <p:spPr bwMode="auto">
          <a:xfrm>
            <a:off x="611560" y="1920672"/>
            <a:ext cx="7344816" cy="4278345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481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36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sz="2000" dirty="0"/>
              <a:t>步驟</a:t>
            </a:r>
            <a:r>
              <a:rPr lang="en-US" altLang="zh-TW" sz="2000" dirty="0"/>
              <a:t>8 </a:t>
            </a:r>
            <a:r>
              <a:rPr lang="zh-TW" altLang="zh-TW" sz="2000" dirty="0"/>
              <a:t>安裝完成</a:t>
            </a:r>
            <a:r>
              <a:rPr lang="zh-TW" altLang="zh-TW" sz="2000" dirty="0" smtClean="0"/>
              <a:t>中，</a:t>
            </a:r>
            <a:r>
              <a:rPr lang="zh-TW" altLang="zh-TW" sz="2000" dirty="0"/>
              <a:t>只要按「</a:t>
            </a:r>
            <a:r>
              <a:rPr lang="en-US" altLang="zh-TW" sz="2000" dirty="0"/>
              <a:t>Finish</a:t>
            </a:r>
            <a:r>
              <a:rPr lang="zh-TW" altLang="zh-TW" sz="2000" dirty="0"/>
              <a:t>」即可完成安裝。</a:t>
            </a:r>
          </a:p>
          <a:p>
            <a:endParaRPr lang="zh-TW" altLang="en-US" sz="2000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/>
              <a:t>程式</a:t>
            </a:r>
            <a:r>
              <a:rPr lang="zh-TW" altLang="zh-TW" dirty="0" smtClean="0"/>
              <a:t>安裝</a:t>
            </a:r>
            <a:r>
              <a:rPr lang="zh-TW" altLang="en-US" dirty="0"/>
              <a:t>與使用</a:t>
            </a:r>
          </a:p>
        </p:txBody>
      </p:sp>
      <p:pic>
        <p:nvPicPr>
          <p:cNvPr id="7" name="圖片 6"/>
          <p:cNvPicPr/>
          <p:nvPr/>
        </p:nvPicPr>
        <p:blipFill>
          <a:blip r:embed="rId2"/>
          <a:srcRect l="36532" t="29119" r="36646" b="33510"/>
          <a:stretch>
            <a:fillRect/>
          </a:stretch>
        </p:blipFill>
        <p:spPr bwMode="auto">
          <a:xfrm>
            <a:off x="835024" y="1964371"/>
            <a:ext cx="7121352" cy="4128925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515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36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sz="2000" dirty="0"/>
              <a:t>步驟</a:t>
            </a:r>
            <a:r>
              <a:rPr lang="en-US" altLang="zh-TW" sz="2000" dirty="0"/>
              <a:t>9 </a:t>
            </a:r>
            <a:r>
              <a:rPr lang="zh-TW" altLang="zh-TW" sz="2000" dirty="0"/>
              <a:t>開啟</a:t>
            </a:r>
            <a:r>
              <a:rPr lang="en-US" altLang="zh-TW" sz="2000" dirty="0"/>
              <a:t>Anaconda Navigator</a:t>
            </a:r>
            <a:endParaRPr lang="zh-TW" altLang="en-US" sz="2000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/>
              <a:t>程式</a:t>
            </a:r>
            <a:r>
              <a:rPr lang="zh-TW" altLang="zh-TW" dirty="0" smtClean="0"/>
              <a:t>安裝</a:t>
            </a:r>
            <a:r>
              <a:rPr lang="zh-TW" altLang="en-US" dirty="0"/>
              <a:t>與使用</a:t>
            </a:r>
          </a:p>
        </p:txBody>
      </p:sp>
      <p:pic>
        <p:nvPicPr>
          <p:cNvPr id="5" name="圖片 4"/>
          <p:cNvPicPr/>
          <p:nvPr/>
        </p:nvPicPr>
        <p:blipFill>
          <a:blip r:embed="rId2"/>
          <a:srcRect t="48968" r="78397" b="4642"/>
          <a:stretch>
            <a:fillRect/>
          </a:stretch>
        </p:blipFill>
        <p:spPr bwMode="auto">
          <a:xfrm>
            <a:off x="251520" y="1772816"/>
            <a:ext cx="3101340" cy="3745865"/>
          </a:xfrm>
          <a:prstGeom prst="rect">
            <a:avLst/>
          </a:prstGeom>
        </p:spPr>
      </p:pic>
      <p:pic>
        <p:nvPicPr>
          <p:cNvPr id="8" name="圖片 7"/>
          <p:cNvPicPr/>
          <p:nvPr/>
        </p:nvPicPr>
        <p:blipFill rotWithShape="1">
          <a:blip r:embed="rId3"/>
          <a:srcRect r="22416" b="14533"/>
          <a:stretch/>
        </p:blipFill>
        <p:spPr bwMode="auto">
          <a:xfrm>
            <a:off x="3563888" y="3140967"/>
            <a:ext cx="5156201" cy="31946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527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36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000" dirty="0" smtClean="0"/>
              <a:t>選擇</a:t>
            </a:r>
            <a:r>
              <a:rPr lang="zh-TW" altLang="zh-TW" sz="2000" dirty="0"/>
              <a:t>程式編輯環境</a:t>
            </a:r>
            <a:endParaRPr lang="zh-TW" altLang="en-US" sz="2000" dirty="0"/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Anaconda</a:t>
            </a:r>
            <a:r>
              <a:rPr lang="zh-TW" altLang="zh-TW" dirty="0"/>
              <a:t>程式</a:t>
            </a:r>
            <a:r>
              <a:rPr lang="zh-TW" altLang="zh-TW" dirty="0" smtClean="0"/>
              <a:t>安裝</a:t>
            </a:r>
            <a:r>
              <a:rPr lang="zh-TW" altLang="en-US" dirty="0"/>
              <a:t>與使用</a:t>
            </a:r>
          </a:p>
        </p:txBody>
      </p:sp>
      <p:pic>
        <p:nvPicPr>
          <p:cNvPr id="7" name="圖片 6"/>
          <p:cNvPicPr/>
          <p:nvPr/>
        </p:nvPicPr>
        <p:blipFill rotWithShape="1">
          <a:blip r:embed="rId2"/>
          <a:srcRect l="23264" t="32763" r="49626" b="14533"/>
          <a:stretch/>
        </p:blipFill>
        <p:spPr bwMode="auto">
          <a:xfrm>
            <a:off x="971600" y="2413964"/>
            <a:ext cx="2808312" cy="35353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圖片 8"/>
          <p:cNvPicPr/>
          <p:nvPr/>
        </p:nvPicPr>
        <p:blipFill rotWithShape="1">
          <a:blip r:embed="rId3"/>
          <a:srcRect l="24165" t="32614" r="49951" b="16281"/>
          <a:stretch/>
        </p:blipFill>
        <p:spPr bwMode="auto">
          <a:xfrm>
            <a:off x="4932040" y="2413964"/>
            <a:ext cx="2736304" cy="34750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316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/>
          <a:lstStyle/>
          <a:p>
            <a:pPr lvl="0" algn="just">
              <a:buClrTx/>
              <a:buFont typeface="Wingdings" panose="05000000000000000000" pitchFamily="2" charset="2"/>
              <a:buChar char="Ø"/>
            </a:pPr>
            <a:r>
              <a:rPr lang="en-US" altLang="zh-TW" dirty="0" err="1"/>
              <a:t>Jupyter</a:t>
            </a:r>
            <a:r>
              <a:rPr lang="zh-TW" altLang="zh-TW" dirty="0"/>
              <a:t>啟動畫面</a:t>
            </a:r>
            <a:endParaRPr lang="en-US" altLang="zh-TW" dirty="0" smtClean="0">
              <a:latin typeface="+mn-ea"/>
            </a:endParaRPr>
          </a:p>
          <a:p>
            <a:pPr marL="0" lvl="0" indent="0" algn="just">
              <a:buNone/>
            </a:pPr>
            <a:endParaRPr lang="zh-TW" altLang="en-US" dirty="0"/>
          </a:p>
        </p:txBody>
      </p:sp>
      <p:sp>
        <p:nvSpPr>
          <p:cNvPr id="9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 rtl="0">
              <a:spcBef>
                <a:spcPct val="0"/>
              </a:spcBef>
            </a:pPr>
            <a:r>
              <a:rPr lang="en-US" altLang="zh-TW" sz="3400" kern="1200" spc="-1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Jupyter</a:t>
            </a:r>
            <a:r>
              <a:rPr lang="en-US" altLang="zh-TW" sz="3400" kern="12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TW" sz="3400" kern="12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Notebook</a:t>
            </a:r>
            <a:endParaRPr lang="zh-TW" altLang="en-US" sz="3400" kern="1200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圖片 3"/>
          <p:cNvPicPr/>
          <p:nvPr/>
        </p:nvPicPr>
        <p:blipFill rotWithShape="1">
          <a:blip r:embed="rId2"/>
          <a:srcRect l="19849" t="8642" r="20514" b="27513"/>
          <a:stretch/>
        </p:blipFill>
        <p:spPr bwMode="auto">
          <a:xfrm>
            <a:off x="611560" y="2060848"/>
            <a:ext cx="7344816" cy="4320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740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/>
          <a:lstStyle/>
          <a:p>
            <a:pPr lvl="0" algn="just">
              <a:buClrTx/>
              <a:buFont typeface="Wingdings" panose="05000000000000000000" pitchFamily="2" charset="2"/>
              <a:buChar char="Ø"/>
            </a:pPr>
            <a:r>
              <a:rPr lang="en-US" altLang="zh-TW" dirty="0" err="1" smtClean="0"/>
              <a:t>Jupyter</a:t>
            </a:r>
            <a:r>
              <a:rPr lang="zh-TW" altLang="zh-TW" dirty="0"/>
              <a:t>程式編輯平台</a:t>
            </a:r>
            <a:r>
              <a:rPr lang="zh-TW" altLang="zh-TW" dirty="0" smtClean="0"/>
              <a:t>畫面</a:t>
            </a:r>
            <a:endParaRPr lang="en-US" altLang="zh-TW" dirty="0" smtClean="0">
              <a:latin typeface="+mn-ea"/>
            </a:endParaRPr>
          </a:p>
          <a:p>
            <a:pPr marL="0" lvl="0" indent="0" algn="just">
              <a:buNone/>
            </a:pPr>
            <a:endParaRPr lang="zh-TW" altLang="en-US" dirty="0"/>
          </a:p>
        </p:txBody>
      </p:sp>
      <p:sp>
        <p:nvSpPr>
          <p:cNvPr id="9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 rtl="0">
              <a:spcBef>
                <a:spcPct val="0"/>
              </a:spcBef>
            </a:pPr>
            <a:r>
              <a:rPr lang="en-US" altLang="zh-TW" sz="3400" kern="1200" spc="-1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Jupyter</a:t>
            </a:r>
            <a:r>
              <a:rPr lang="en-US" altLang="zh-TW" sz="3400" kern="12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TW" sz="3400" kern="12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Notebook</a:t>
            </a:r>
            <a:endParaRPr lang="zh-TW" altLang="en-US" sz="3400" kern="1200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圖片 4"/>
          <p:cNvPicPr/>
          <p:nvPr/>
        </p:nvPicPr>
        <p:blipFill rotWithShape="1">
          <a:blip r:embed="rId2"/>
          <a:srcRect l="21339" t="8293" r="18514" b="66490"/>
          <a:stretch/>
        </p:blipFill>
        <p:spPr bwMode="auto">
          <a:xfrm>
            <a:off x="683568" y="2276872"/>
            <a:ext cx="8136904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544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64224"/>
          </a:xfrm>
        </p:spPr>
        <p:txBody>
          <a:bodyPr/>
          <a:lstStyle/>
          <a:p>
            <a:pPr lvl="0" algn="just">
              <a:buClrTx/>
              <a:buFont typeface="Wingdings" panose="05000000000000000000" pitchFamily="2" charset="2"/>
              <a:buChar char="Ø"/>
            </a:pPr>
            <a:r>
              <a:rPr lang="en-US" altLang="zh-TW" dirty="0" err="1" smtClean="0"/>
              <a:t>Jupyter</a:t>
            </a:r>
            <a:r>
              <a:rPr lang="zh-TW" altLang="en-US" dirty="0" smtClean="0"/>
              <a:t>存檔</a:t>
            </a:r>
            <a:r>
              <a:rPr lang="zh-TW" altLang="zh-TW" dirty="0" smtClean="0"/>
              <a:t>畫面</a:t>
            </a:r>
            <a:endParaRPr lang="en-US" altLang="zh-TW" dirty="0" smtClean="0">
              <a:latin typeface="+mn-ea"/>
            </a:endParaRPr>
          </a:p>
          <a:p>
            <a:pPr marL="0" lvl="0" indent="0" algn="just">
              <a:buNone/>
            </a:pPr>
            <a:endParaRPr lang="zh-TW" altLang="en-US" dirty="0"/>
          </a:p>
        </p:txBody>
      </p:sp>
      <p:sp>
        <p:nvSpPr>
          <p:cNvPr id="9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l" rtl="0">
              <a:spcBef>
                <a:spcPct val="0"/>
              </a:spcBef>
            </a:pPr>
            <a:r>
              <a:rPr lang="en-US" altLang="zh-TW" sz="3400" kern="1200" spc="-1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Jupyter</a:t>
            </a:r>
            <a:r>
              <a:rPr lang="en-US" altLang="zh-TW" sz="3400" kern="1200" spc="-1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TW" sz="3400" kern="1200" spc="-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Notebook</a:t>
            </a:r>
            <a:endParaRPr lang="zh-TW" altLang="en-US" sz="3400" kern="1200" spc="-1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266" name="圖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5" t="8469" r="19591" b="53439"/>
          <a:stretch>
            <a:fillRect/>
          </a:stretch>
        </p:blipFill>
        <p:spPr bwMode="auto">
          <a:xfrm>
            <a:off x="467544" y="1772816"/>
            <a:ext cx="751555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圖片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8" t="10759" r="31238" b="69135"/>
          <a:stretch>
            <a:fillRect/>
          </a:stretch>
        </p:blipFill>
        <p:spPr bwMode="auto">
          <a:xfrm>
            <a:off x="1691680" y="3717032"/>
            <a:ext cx="4840796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2193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178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857500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新細明體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57500" algn="l"/>
              </a:tabLst>
            </a:pPr>
            <a:endParaRPr kumimoji="1" lang="zh-TW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59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08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en-US" dirty="0"/>
              <a:t>政府開放資料應用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</a:t>
            </a:r>
            <a:r>
              <a:rPr lang="en-US" altLang="zh-TW" dirty="0"/>
              <a:t>  6-3-7 ]</a:t>
            </a:r>
            <a:r>
              <a:rPr lang="zh-TW" altLang="zh-TW" dirty="0"/>
              <a:t>上網路抓政府開放資料進行處理</a:t>
            </a: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895948"/>
              </p:ext>
            </p:extLst>
          </p:nvPr>
        </p:nvGraphicFramePr>
        <p:xfrm>
          <a:off x="107503" y="1916832"/>
          <a:ext cx="9159171" cy="4032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0" name="文件" r:id="rId5" imgW="6789746" imgH="2995668" progId="Word.Document.12">
                  <p:embed/>
                </p:oleObj>
              </mc:Choice>
              <mc:Fallback>
                <p:oleObj name="文件" r:id="rId5" imgW="6789746" imgH="29956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503" y="1916832"/>
                        <a:ext cx="9159171" cy="40324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861640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/>
              <a:t>安裝</a:t>
            </a:r>
            <a:r>
              <a:rPr lang="en-US" altLang="zh-TW" dirty="0"/>
              <a:t>Python</a:t>
            </a:r>
            <a:r>
              <a:rPr lang="zh-TW" altLang="zh-TW" dirty="0"/>
              <a:t>第三方函式庫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操作進入命令提示字元畫面</a:t>
            </a:r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395536" y="3068960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zh-TW" dirty="0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61418"/>
            <a:ext cx="2736304" cy="4338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976E-3BD9-42CE-9067-B2D8253584E9}" type="slidenum">
              <a:rPr lang="zh-TW" altLang="en-US" smtClean="0"/>
              <a:t>60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46145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/>
              <a:t>安裝</a:t>
            </a:r>
            <a:r>
              <a:rPr lang="en-US" altLang="zh-TW" dirty="0"/>
              <a:t>Python</a:t>
            </a:r>
            <a:r>
              <a:rPr lang="zh-TW" altLang="zh-TW" dirty="0"/>
              <a:t>第三方函式庫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命令提示字元輸入指令畫面</a:t>
            </a:r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395536" y="3068960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zh-TW" dirty="0"/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804339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976E-3BD9-42CE-9067-B2D8253584E9}" type="slidenum">
              <a:rPr lang="zh-TW" altLang="en-US" smtClean="0"/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756362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/>
              <a:t>安裝</a:t>
            </a:r>
            <a:r>
              <a:rPr lang="en-US" altLang="zh-TW" dirty="0"/>
              <a:t>Python</a:t>
            </a:r>
            <a:r>
              <a:rPr lang="zh-TW" altLang="zh-TW" dirty="0"/>
              <a:t>第三方函式庫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936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/>
              <a:t>完成安裝</a:t>
            </a:r>
            <a:r>
              <a:rPr lang="en-US" altLang="zh-TW" dirty="0" err="1"/>
              <a:t>jieba</a:t>
            </a:r>
            <a:r>
              <a:rPr lang="zh-TW" altLang="zh-TW" dirty="0"/>
              <a:t>函式庫畫面</a:t>
            </a:r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395536" y="3068960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TW" altLang="zh-TW" dirty="0"/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43314"/>
            <a:ext cx="8554452" cy="2681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E976E-3BD9-42CE-9067-B2D8253584E9}" type="slidenum">
              <a:rPr lang="zh-TW" altLang="en-US" smtClean="0"/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1834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en-US" dirty="0"/>
              <a:t>政府開放資料應用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[</a:t>
            </a:r>
            <a:r>
              <a:rPr lang="zh-TW" altLang="zh-TW" dirty="0"/>
              <a:t>例</a:t>
            </a:r>
            <a:r>
              <a:rPr lang="en-US" altLang="zh-TW" dirty="0"/>
              <a:t>  6-3-7 ]</a:t>
            </a:r>
            <a:r>
              <a:rPr lang="zh-TW" altLang="zh-TW" dirty="0"/>
              <a:t>上網路抓政府開放資料進行處理</a:t>
            </a: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88"/>
          <a:stretch/>
        </p:blipFill>
        <p:spPr bwMode="auto">
          <a:xfrm>
            <a:off x="1331640" y="1988840"/>
            <a:ext cx="5400600" cy="4438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0457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3200" dirty="0" smtClean="0"/>
              <a:t>檔案</a:t>
            </a:r>
            <a:r>
              <a:rPr lang="zh-TW" altLang="en-US" sz="3200" dirty="0"/>
              <a:t>輸入輸出程式</a:t>
            </a:r>
            <a:endParaRPr lang="zh-TW" altLang="en-US" sz="3200" dirty="0">
              <a:latin typeface="+mj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2300064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TW" sz="2100" dirty="0" smtClean="0">
                <a:solidFill>
                  <a:schemeClr val="tx1"/>
                </a:solidFill>
                <a:latin typeface="+mn-ea"/>
              </a:rPr>
              <a:t>csv </a:t>
            </a:r>
            <a:r>
              <a:rPr lang="zh-TW" altLang="en-US" sz="2100" dirty="0">
                <a:solidFill>
                  <a:schemeClr val="tx1"/>
                </a:solidFill>
                <a:latin typeface="+mn-ea"/>
              </a:rPr>
              <a:t>檔案輸入輸出</a:t>
            </a:r>
            <a:endParaRPr lang="en-US" altLang="zh-TW" sz="2100" dirty="0">
              <a:solidFill>
                <a:schemeClr val="tx1"/>
              </a:solidFill>
              <a:latin typeface="+mn-ea"/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altLang="zh-TW" sz="2100" dirty="0">
                <a:solidFill>
                  <a:schemeClr val="tx1"/>
                </a:solidFill>
                <a:latin typeface="+mn-ea"/>
              </a:rPr>
              <a:t>Excel </a:t>
            </a:r>
            <a:r>
              <a:rPr lang="zh-TW" altLang="en-US" sz="2100" dirty="0">
                <a:solidFill>
                  <a:schemeClr val="tx1"/>
                </a:solidFill>
                <a:latin typeface="+mn-ea"/>
              </a:rPr>
              <a:t>檔案輸入輸出</a:t>
            </a:r>
          </a:p>
        </p:txBody>
      </p:sp>
    </p:spTree>
    <p:extLst>
      <p:ext uri="{BB962C8B-B14F-4D97-AF65-F5344CB8AC3E}">
        <p14:creationId xmlns:p14="http://schemas.microsoft.com/office/powerpoint/2010/main" val="2816015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/>
              <a:t>csv </a:t>
            </a:r>
            <a:r>
              <a:rPr lang="zh-TW" altLang="zh-TW" dirty="0"/>
              <a:t>檔案輸入輸出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412776"/>
            <a:ext cx="844562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csv </a:t>
            </a:r>
            <a:r>
              <a:rPr lang="zh-TW" altLang="zh-TW" dirty="0"/>
              <a:t>套件常用的方法</a:t>
            </a:r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586435"/>
              </p:ext>
            </p:extLst>
          </p:nvPr>
        </p:nvGraphicFramePr>
        <p:xfrm>
          <a:off x="323528" y="2276872"/>
          <a:ext cx="8336926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2" name="文件" r:id="rId5" imgW="6659057" imgH="2079795" progId="Word.Document.12">
                  <p:embed/>
                </p:oleObj>
              </mc:Choice>
              <mc:Fallback>
                <p:oleObj name="文件" r:id="rId5" imgW="6659057" imgH="20797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528" y="2276872"/>
                        <a:ext cx="8336926" cy="259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361F3-F41C-4B75-BDFB-98C5B1A3F87B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13495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清晰度">
  <a:themeElements>
    <a:clrScheme name="清晰度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清晰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838</TotalTime>
  <Words>1202</Words>
  <Application>Microsoft Office PowerPoint</Application>
  <PresentationFormat>如螢幕大小 (4:3)</PresentationFormat>
  <Paragraphs>289</Paragraphs>
  <Slides>62</Slides>
  <Notes>24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62</vt:i4>
      </vt:variant>
    </vt:vector>
  </HeadingPairs>
  <TitlesOfParts>
    <vt:vector size="64" baseType="lpstr">
      <vt:lpstr>清晰度</vt:lpstr>
      <vt:lpstr>文件</vt:lpstr>
      <vt:lpstr>Python實務應用進階</vt:lpstr>
      <vt:lpstr>　政府開放資料應用</vt:lpstr>
      <vt:lpstr>政府開放資料應用</vt:lpstr>
      <vt:lpstr>政府開放資料應用</vt:lpstr>
      <vt:lpstr>政府開放資料應用</vt:lpstr>
      <vt:lpstr>政府開放資料應用</vt:lpstr>
      <vt:lpstr>政府開放資料應用</vt:lpstr>
      <vt:lpstr>檔案輸入輸出程式</vt:lpstr>
      <vt:lpstr>csv 檔案輸入輸出</vt:lpstr>
      <vt:lpstr>csv 檔案輸入輸出</vt:lpstr>
      <vt:lpstr>csv 檔案輸入輸出</vt:lpstr>
      <vt:lpstr>Excel檔案輸入輸出</vt:lpstr>
      <vt:lpstr>Excel檔案輸入輸出</vt:lpstr>
      <vt:lpstr>Excel檔案輸入輸出</vt:lpstr>
      <vt:lpstr>Excel檔案輸入輸出</vt:lpstr>
      <vt:lpstr>Excel檔案輸入輸出</vt:lpstr>
      <vt:lpstr>Excel檔案輸入輸出</vt:lpstr>
      <vt:lpstr>Excel檔案輸入輸出</vt:lpstr>
      <vt:lpstr>Excel檔案輸入輸出</vt:lpstr>
      <vt:lpstr>Excel檔案輸入輸出</vt:lpstr>
      <vt:lpstr>Excel檔案輸入輸出</vt:lpstr>
      <vt:lpstr>Excel檔案輸入輸出</vt:lpstr>
      <vt:lpstr>Excel檔案輸入輸出</vt:lpstr>
      <vt:lpstr>Python_Facebook</vt:lpstr>
      <vt:lpstr>Facebook簡介</vt:lpstr>
      <vt:lpstr>Facebook Graph API功能</vt:lpstr>
      <vt:lpstr>Facebook Graph API功能</vt:lpstr>
      <vt:lpstr>Facebook Graph API功能</vt:lpstr>
      <vt:lpstr>Facebook Graph API功能</vt:lpstr>
      <vt:lpstr>Facebook Graph API功能</vt:lpstr>
      <vt:lpstr>Facebook Graph API使用</vt:lpstr>
      <vt:lpstr>Facebook Graph API使用</vt:lpstr>
      <vt:lpstr>Facebook Graph API使用</vt:lpstr>
      <vt:lpstr>Facebook Graph API使用</vt:lpstr>
      <vt:lpstr>Facebook Graph API使用</vt:lpstr>
      <vt:lpstr>Facebook Graph API使用</vt:lpstr>
      <vt:lpstr>Facebook Graph API使用</vt:lpstr>
      <vt:lpstr>Facebook Graph API使用</vt:lpstr>
      <vt:lpstr>Facebook Graph API使用</vt:lpstr>
      <vt:lpstr>Facebook Graph API使用</vt:lpstr>
      <vt:lpstr>Facebook Graph API使用</vt:lpstr>
      <vt:lpstr>Facebook Graph API使用</vt:lpstr>
      <vt:lpstr>Anaconda 軟體包</vt:lpstr>
      <vt:lpstr>為何需要整合開發環境</vt:lpstr>
      <vt:lpstr>Anaconda檔案下載</vt:lpstr>
      <vt:lpstr>Anaconda檔案下載</vt:lpstr>
      <vt:lpstr>Anaconda程式安裝與使用</vt:lpstr>
      <vt:lpstr>Anaconda程式安裝與使用</vt:lpstr>
      <vt:lpstr>Anaconda程式安裝與使用</vt:lpstr>
      <vt:lpstr>Anaconda程式安裝與使用</vt:lpstr>
      <vt:lpstr>Anaconda程式安裝與使用</vt:lpstr>
      <vt:lpstr>Anaconda程式安裝與使用</vt:lpstr>
      <vt:lpstr>Anaconda程式安裝與使用</vt:lpstr>
      <vt:lpstr>Anaconda程式安裝與使用</vt:lpstr>
      <vt:lpstr>Anaconda程式安裝與使用</vt:lpstr>
      <vt:lpstr>Anaconda程式安裝與使用</vt:lpstr>
      <vt:lpstr>Jupyter Notebook</vt:lpstr>
      <vt:lpstr>Jupyter Notebook</vt:lpstr>
      <vt:lpstr>Jupyter Notebook</vt:lpstr>
      <vt:lpstr>安裝Python第三方函式庫</vt:lpstr>
      <vt:lpstr>安裝Python第三方函式庫</vt:lpstr>
      <vt:lpstr>安裝Python第三方函式庫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 資料運算</dc:title>
  <dc:creator>USER</dc:creator>
  <cp:lastModifiedBy>User</cp:lastModifiedBy>
  <cp:revision>78</cp:revision>
  <cp:lastPrinted>2017-11-21T11:56:48Z</cp:lastPrinted>
  <dcterms:created xsi:type="dcterms:W3CDTF">2016-08-15T05:44:44Z</dcterms:created>
  <dcterms:modified xsi:type="dcterms:W3CDTF">2017-12-06T11:30:07Z</dcterms:modified>
</cp:coreProperties>
</file>