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sldIdLst>
    <p:sldId id="256" r:id="rId2"/>
    <p:sldId id="257" r:id="rId3"/>
    <p:sldId id="262" r:id="rId4"/>
    <p:sldId id="258" r:id="rId5"/>
    <p:sldId id="278" r:id="rId6"/>
    <p:sldId id="279" r:id="rId7"/>
    <p:sldId id="263" r:id="rId8"/>
    <p:sldId id="280" r:id="rId9"/>
    <p:sldId id="259" r:id="rId10"/>
    <p:sldId id="281" r:id="rId11"/>
    <p:sldId id="282" r:id="rId12"/>
    <p:sldId id="284" r:id="rId13"/>
    <p:sldId id="283" r:id="rId14"/>
    <p:sldId id="264" r:id="rId15"/>
    <p:sldId id="285" r:id="rId16"/>
    <p:sldId id="265" r:id="rId17"/>
    <p:sldId id="266" r:id="rId18"/>
    <p:sldId id="267" r:id="rId19"/>
    <p:sldId id="268" r:id="rId20"/>
    <p:sldId id="286" r:id="rId21"/>
    <p:sldId id="270" r:id="rId22"/>
    <p:sldId id="287" r:id="rId23"/>
    <p:sldId id="272" r:id="rId24"/>
    <p:sldId id="289" r:id="rId25"/>
    <p:sldId id="288" r:id="rId26"/>
    <p:sldId id="271" r:id="rId27"/>
    <p:sldId id="291" r:id="rId28"/>
    <p:sldId id="275" r:id="rId29"/>
  </p:sldIdLst>
  <p:sldSz cx="9144000" cy="5143500" type="screen16x9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90" y="112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 hasCustomPrompt="1"/>
          </p:nvPr>
        </p:nvSpPr>
        <p:spPr>
          <a:xfrm>
            <a:off x="3500430" y="1754983"/>
            <a:ext cx="4957770" cy="1102519"/>
          </a:xfr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TW" altLang="en-US" sz="4400" b="1" kern="1200" dirty="0" smtClean="0">
                <a:solidFill>
                  <a:srgbClr val="3D57B4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dirty="0"/>
              <a:t>按一下新增標題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3500430" y="3000378"/>
            <a:ext cx="5043478" cy="1571636"/>
          </a:xfrm>
        </p:spPr>
        <p:txBody>
          <a:bodyPr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Tx/>
              <a:buNone/>
              <a:defRPr lang="zh-TW" altLang="en-US" sz="2400" kern="1200" dirty="0" smtClean="0">
                <a:solidFill>
                  <a:schemeClr val="bg1">
                    <a:lumMod val="50000"/>
                  </a:schemeClr>
                </a:solidFill>
                <a:latin typeface="+mj-lt"/>
                <a:ea typeface="+mj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/>
              <a:t>按一下以編輯母片子標題樣式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FD1CC-E05E-42BB-87A9-8C8E4B956530}" type="datetimeFigureOut">
              <a:rPr lang="zh-TW" altLang="en-US" smtClean="0"/>
              <a:t>2022/3/21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7AAB4-4F7E-42C0-AB80-917570F4A1E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38843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500034" y="1428742"/>
            <a:ext cx="3852890" cy="311706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TW" altLang="en-US" dirty="0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714876" y="1428742"/>
            <a:ext cx="3852890" cy="311706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TW" altLang="en-US" dirty="0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FD1CC-E05E-42BB-87A9-8C8E4B956530}" type="datetimeFigureOut">
              <a:rPr lang="zh-TW" altLang="en-US" smtClean="0"/>
              <a:t>2022/3/21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7AAB4-4F7E-42C0-AB80-917570F4A1E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943941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285852" y="205978"/>
            <a:ext cx="7400948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1030189" y="1285866"/>
            <a:ext cx="3783040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500034" y="2071684"/>
            <a:ext cx="3783040" cy="250033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TW" altLang="en-US" dirty="0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929190" y="1285866"/>
            <a:ext cx="3784526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786314" y="2071684"/>
            <a:ext cx="3784526" cy="250033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TW" altLang="en-US" dirty="0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FD1CC-E05E-42BB-87A9-8C8E4B956530}" type="datetimeFigureOut">
              <a:rPr lang="zh-TW" altLang="en-US" smtClean="0"/>
              <a:t>2022/3/21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7AAB4-4F7E-42C0-AB80-917570F4A1E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132626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FD1CC-E05E-42BB-87A9-8C8E4B956530}" type="datetimeFigureOut">
              <a:rPr lang="zh-TW" altLang="en-US" smtClean="0"/>
              <a:t>2022/3/21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7AAB4-4F7E-42C0-AB80-917570F4A1E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557467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FD1CC-E05E-42BB-87A9-8C8E4B956530}" type="datetimeFigureOut">
              <a:rPr lang="zh-TW" altLang="en-US" smtClean="0"/>
              <a:t>2022/3/21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7AAB4-4F7E-42C0-AB80-917570F4A1E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707468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FD1CC-E05E-42BB-87A9-8C8E4B956530}" type="datetimeFigureOut">
              <a:rPr lang="zh-TW" altLang="en-US" smtClean="0"/>
              <a:t>2022/3/21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7AAB4-4F7E-42C0-AB80-917570F4A1E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325777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/>
              <a:t>按一下圖示以新增圖片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FD1CC-E05E-42BB-87A9-8C8E4B956530}" type="datetimeFigureOut">
              <a:rPr lang="zh-TW" altLang="en-US" smtClean="0"/>
              <a:t>2022/3/21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7AAB4-4F7E-42C0-AB80-917570F4A1E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326581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FD1CC-E05E-42BB-87A9-8C8E4B956530}" type="datetimeFigureOut">
              <a:rPr lang="zh-TW" altLang="en-US" smtClean="0"/>
              <a:t>2022/3/21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7AAB4-4F7E-42C0-AB80-917570F4A1E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900030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FD1CC-E05E-42BB-87A9-8C8E4B956530}" type="datetimeFigureOut">
              <a:rPr lang="zh-TW" altLang="en-US" smtClean="0"/>
              <a:t>2022/3/21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7AAB4-4F7E-42C0-AB80-917570F4A1E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821857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FD1CC-E05E-42BB-87A9-8C8E4B956530}" type="datetimeFigureOut">
              <a:rPr lang="zh-TW" altLang="en-US" smtClean="0"/>
              <a:t>2022/3/21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7AAB4-4F7E-42C0-AB80-917570F4A1E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630499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標題及物件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FD1CC-E05E-42BB-87A9-8C8E4B956530}" type="datetimeFigureOut">
              <a:rPr lang="zh-TW" altLang="en-US" smtClean="0"/>
              <a:t>2022/3/21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7AAB4-4F7E-42C0-AB80-917570F4A1E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35389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標題及物件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FD1CC-E05E-42BB-87A9-8C8E4B956530}" type="datetimeFigureOut">
              <a:rPr lang="zh-TW" altLang="en-US" smtClean="0"/>
              <a:t>2022/3/21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7AAB4-4F7E-42C0-AB80-917570F4A1E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818583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標題及物件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214414" y="205978"/>
            <a:ext cx="5500726" cy="857250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214414" y="1200151"/>
            <a:ext cx="5500726" cy="3394472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FD1CC-E05E-42BB-87A9-8C8E4B956530}" type="datetimeFigureOut">
              <a:rPr lang="zh-TW" altLang="en-US" smtClean="0"/>
              <a:t>2022/3/21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7AAB4-4F7E-42C0-AB80-917570F4A1E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565773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標題及物件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214414" y="1200151"/>
            <a:ext cx="5500726" cy="3394472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FD1CC-E05E-42BB-87A9-8C8E4B956530}" type="datetimeFigureOut">
              <a:rPr lang="zh-TW" altLang="en-US" smtClean="0"/>
              <a:t>2022/3/21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7AAB4-4F7E-42C0-AB80-917570F4A1E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703851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_標題及物件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214414" y="1200151"/>
            <a:ext cx="4857784" cy="3394472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FD1CC-E05E-42BB-87A9-8C8E4B956530}" type="datetimeFigureOut">
              <a:rPr lang="zh-TW" altLang="en-US" smtClean="0"/>
              <a:t>2022/3/21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7AAB4-4F7E-42C0-AB80-917570F4A1E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581166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6_標題及物件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071802" y="205978"/>
            <a:ext cx="5614998" cy="857250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071802" y="1200151"/>
            <a:ext cx="5614998" cy="3394472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FD1CC-E05E-42BB-87A9-8C8E4B956530}" type="datetimeFigureOut">
              <a:rPr lang="zh-TW" altLang="en-US" smtClean="0"/>
              <a:t>2022/3/21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7AAB4-4F7E-42C0-AB80-917570F4A1E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565582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 hasCustomPrompt="1"/>
          </p:nvPr>
        </p:nvSpPr>
        <p:spPr>
          <a:xfrm>
            <a:off x="3000364" y="1357304"/>
            <a:ext cx="5780100" cy="1021556"/>
          </a:xfrm>
        </p:spPr>
        <p:txBody>
          <a:bodyPr anchor="ctr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zh-TW" altLang="en-US" sz="4000" b="1" kern="1200" dirty="0" smtClean="0">
                <a:solidFill>
                  <a:srgbClr val="3D57B4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dirty="0"/>
              <a:t>按一下新增標題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3071802" y="2428874"/>
            <a:ext cx="5700698" cy="2000264"/>
          </a:xfrm>
        </p:spPr>
        <p:txBody>
          <a:bodyPr anchor="t" anchorCtr="0">
            <a:normAutofit/>
          </a:bodyPr>
          <a:lstStyle>
            <a:lvl1pPr marL="0" indent="0">
              <a:lnSpc>
                <a:spcPct val="120000"/>
              </a:lnSpc>
              <a:buFontTx/>
              <a:buBlip>
                <a:blip r:embed="rId3"/>
              </a:buBlip>
              <a:defRPr lang="zh-TW" altLang="en-US" sz="2000" kern="1200" dirty="0" smtClean="0">
                <a:solidFill>
                  <a:srgbClr val="3A3A3A"/>
                </a:solidFill>
                <a:latin typeface="+mj-lt"/>
                <a:ea typeface="+mj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66700" lvl="0" indent="-266700" algn="l" defTabSz="914400" rtl="0" eaLnBrk="1" latinLnBrk="0" hangingPunct="1">
              <a:spcBef>
                <a:spcPct val="20000"/>
              </a:spcBef>
              <a:buFontTx/>
              <a:buBlip>
                <a:blip r:embed="rId3"/>
              </a:buBlip>
            </a:pPr>
            <a:r>
              <a:rPr lang="zh-TW" altLang="en-US"/>
              <a:t>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FD1CC-E05E-42BB-87A9-8C8E4B956530}" type="datetimeFigureOut">
              <a:rPr lang="zh-TW" altLang="en-US" smtClean="0"/>
              <a:t>2022/3/21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7AAB4-4F7E-42C0-AB80-917570F4A1E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884987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1214414" y="205978"/>
            <a:ext cx="7472386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1214414" y="1200151"/>
            <a:ext cx="7472386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 algn="l" defTabSz="914400" rtl="0" eaLnBrk="1" latinLnBrk="0" hangingPunct="1">
              <a:spcBef>
                <a:spcPct val="20000"/>
              </a:spcBef>
              <a:buFontTx/>
              <a:buBlip>
                <a:blip r:embed="rId20"/>
              </a:buBlip>
            </a:pPr>
            <a:r>
              <a:rPr lang="zh-TW" altLang="en-US" dirty="0"/>
              <a:t>按一下以編輯母片文字樣式</a:t>
            </a:r>
          </a:p>
          <a:p>
            <a:pPr marL="742950" lvl="1" indent="-285750" algn="l" defTabSz="914400" rtl="0" eaLnBrk="1" latinLnBrk="0" hangingPunct="1">
              <a:spcBef>
                <a:spcPct val="20000"/>
              </a:spcBef>
              <a:buFontTx/>
              <a:buBlip>
                <a:blip r:embed="rId20"/>
              </a:buBlip>
            </a:pPr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5FD1CC-E05E-42BB-87A9-8C8E4B956530}" type="datetimeFigureOut">
              <a:rPr lang="zh-TW" altLang="en-US" smtClean="0"/>
              <a:t>2022/3/21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97AAB4-4F7E-42C0-AB80-917570F4A1E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052334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89" r:id="rId13"/>
    <p:sldLayoutId id="2147483690" r:id="rId14"/>
    <p:sldLayoutId id="2147483691" r:id="rId15"/>
    <p:sldLayoutId id="2147483692" r:id="rId16"/>
    <p:sldLayoutId id="2147483693" r:id="rId17"/>
  </p:sldLayoutIdLst>
  <p:txStyles>
    <p:titleStyle>
      <a:lvl1pPr algn="l" defTabSz="914400" rtl="0" eaLnBrk="1" latinLnBrk="0" hangingPunct="1">
        <a:spcBef>
          <a:spcPct val="0"/>
        </a:spcBef>
        <a:buNone/>
        <a:defRPr lang="zh-TW" altLang="en-US" sz="4400" b="1" kern="1200" dirty="0" smtClean="0">
          <a:solidFill>
            <a:srgbClr val="3A3A3A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Tx/>
        <a:buBlip>
          <a:blip r:embed="rId20"/>
        </a:buBlip>
        <a:defRPr lang="zh-TW" altLang="en-US" sz="2800" kern="1200" dirty="0" smtClean="0">
          <a:solidFill>
            <a:schemeClr val="tx1"/>
          </a:solidFill>
          <a:latin typeface="+mj-lt"/>
          <a:ea typeface="+mj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Tx/>
        <a:buBlip>
          <a:blip r:embed="rId20"/>
        </a:buBlip>
        <a:defRPr lang="zh-TW" altLang="en-US" sz="2400" kern="1200" dirty="0" smtClean="0">
          <a:solidFill>
            <a:schemeClr val="tx1"/>
          </a:solidFill>
          <a:latin typeface="+mj-lt"/>
          <a:ea typeface="+mj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Tx/>
        <a:buBlip>
          <a:blip r:embed="rId20"/>
        </a:buBlip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Tx/>
        <a:buBlip>
          <a:blip r:embed="rId20"/>
        </a:buBlip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Tx/>
        <a:buBlip>
          <a:blip r:embed="rId20"/>
        </a:buBlip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zh-TW" b="1" dirty="0"/>
              <a:t>資料分離</a:t>
            </a:r>
            <a:r>
              <a:rPr lang="zh-TW" altLang="en-US" b="1" dirty="0"/>
              <a:t>術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/>
              <a:t>依分類主題建立工作表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altLang="zh-TW" dirty="0"/>
              <a:t>Sub </a:t>
            </a:r>
            <a:r>
              <a:rPr lang="zh-TW" altLang="en-US" dirty="0"/>
              <a:t>建立工作表</a:t>
            </a:r>
            <a:r>
              <a:rPr lang="en-US" altLang="zh-TW" dirty="0"/>
              <a:t>()</a:t>
            </a:r>
          </a:p>
          <a:p>
            <a:pPr>
              <a:buNone/>
            </a:pPr>
            <a:r>
              <a:rPr lang="en-US" altLang="zh-TW" dirty="0"/>
              <a:t>    Range("A1").Select</a:t>
            </a:r>
          </a:p>
          <a:p>
            <a:pPr>
              <a:buNone/>
            </a:pPr>
            <a:r>
              <a:rPr lang="en-US" altLang="zh-TW" dirty="0"/>
              <a:t>    </a:t>
            </a:r>
            <a:r>
              <a:rPr lang="en-US" altLang="zh-TW" dirty="0" err="1"/>
              <a:t>Selection.End</a:t>
            </a:r>
            <a:r>
              <a:rPr lang="en-US" altLang="zh-TW" dirty="0"/>
              <a:t>(</a:t>
            </a:r>
            <a:r>
              <a:rPr lang="en-US" altLang="zh-TW" dirty="0" err="1"/>
              <a:t>xlToRight</a:t>
            </a:r>
            <a:r>
              <a:rPr lang="en-US" altLang="zh-TW" dirty="0"/>
              <a:t>).Select</a:t>
            </a:r>
          </a:p>
          <a:p>
            <a:pPr>
              <a:buNone/>
            </a:pPr>
            <a:r>
              <a:rPr lang="en-US" altLang="zh-TW" dirty="0"/>
              <a:t>    </a:t>
            </a:r>
            <a:r>
              <a:rPr lang="en-US" altLang="zh-TW" dirty="0" err="1"/>
              <a:t>ActiveCell.Offset</a:t>
            </a:r>
            <a:r>
              <a:rPr lang="en-US" altLang="zh-TW" dirty="0"/>
              <a:t>(1, 0).Range("A1").Select</a:t>
            </a:r>
          </a:p>
          <a:p>
            <a:pPr>
              <a:buNone/>
            </a:pPr>
            <a:r>
              <a:rPr lang="en-US" altLang="zh-TW" dirty="0">
                <a:solidFill>
                  <a:srgbClr val="FF0000"/>
                </a:solidFill>
              </a:rPr>
              <a:t>    </a:t>
            </a:r>
            <a:r>
              <a:rPr lang="en-US" altLang="zh-TW" dirty="0" err="1">
                <a:solidFill>
                  <a:srgbClr val="FF0000"/>
                </a:solidFill>
              </a:rPr>
              <a:t>st_name</a:t>
            </a:r>
            <a:r>
              <a:rPr lang="en-US" altLang="zh-TW" dirty="0">
                <a:solidFill>
                  <a:srgbClr val="FF0000"/>
                </a:solidFill>
              </a:rPr>
              <a:t> = </a:t>
            </a:r>
            <a:r>
              <a:rPr lang="en-US" altLang="zh-TW" dirty="0" err="1">
                <a:solidFill>
                  <a:srgbClr val="FF0000"/>
                </a:solidFill>
              </a:rPr>
              <a:t>ActiveCell.Value</a:t>
            </a:r>
            <a:endParaRPr lang="en-US" altLang="zh-TW" dirty="0"/>
          </a:p>
          <a:p>
            <a:pPr>
              <a:buNone/>
            </a:pPr>
            <a:r>
              <a:rPr lang="en-US" altLang="zh-TW" dirty="0"/>
              <a:t>    </a:t>
            </a:r>
            <a:r>
              <a:rPr lang="en-US" altLang="zh-TW" dirty="0" err="1"/>
              <a:t>Sheets.Add</a:t>
            </a:r>
            <a:r>
              <a:rPr lang="en-US" altLang="zh-TW" dirty="0"/>
              <a:t> After:=</a:t>
            </a:r>
            <a:r>
              <a:rPr lang="en-US" altLang="zh-TW" dirty="0" err="1"/>
              <a:t>ActiveSheet</a:t>
            </a:r>
            <a:endParaRPr lang="en-US" altLang="zh-TW" dirty="0"/>
          </a:p>
          <a:p>
            <a:pPr>
              <a:buNone/>
            </a:pPr>
            <a:r>
              <a:rPr lang="en-US" altLang="zh-TW" dirty="0"/>
              <a:t>    Sheets(</a:t>
            </a:r>
            <a:r>
              <a:rPr lang="en-US" altLang="zh-TW" dirty="0">
                <a:solidFill>
                  <a:srgbClr val="FF0000"/>
                </a:solidFill>
              </a:rPr>
              <a:t>2</a:t>
            </a:r>
            <a:r>
              <a:rPr lang="en-US" altLang="zh-TW" dirty="0"/>
              <a:t>).Select</a:t>
            </a:r>
          </a:p>
          <a:p>
            <a:pPr>
              <a:buNone/>
            </a:pPr>
            <a:r>
              <a:rPr lang="en-US" altLang="zh-TW" dirty="0"/>
              <a:t>    Sheets(</a:t>
            </a:r>
            <a:r>
              <a:rPr lang="en-US" altLang="zh-TW" dirty="0">
                <a:solidFill>
                  <a:srgbClr val="FF0000"/>
                </a:solidFill>
              </a:rPr>
              <a:t>2</a:t>
            </a:r>
            <a:r>
              <a:rPr lang="en-US" altLang="zh-TW" dirty="0"/>
              <a:t>).Name = </a:t>
            </a:r>
            <a:r>
              <a:rPr lang="en-US" altLang="zh-TW" dirty="0" err="1">
                <a:solidFill>
                  <a:srgbClr val="FF0000"/>
                </a:solidFill>
              </a:rPr>
              <a:t>st_name</a:t>
            </a:r>
            <a:endParaRPr lang="en-US" altLang="zh-TW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TW" dirty="0"/>
              <a:t>    Sheets(</a:t>
            </a:r>
            <a:r>
              <a:rPr lang="en-US" altLang="zh-TW" dirty="0">
                <a:solidFill>
                  <a:srgbClr val="FF0000"/>
                </a:solidFill>
              </a:rPr>
              <a:t>1</a:t>
            </a:r>
            <a:r>
              <a:rPr lang="en-US" altLang="zh-TW" dirty="0"/>
              <a:t>).Select</a:t>
            </a:r>
          </a:p>
          <a:p>
            <a:pPr>
              <a:buNone/>
            </a:pPr>
            <a:r>
              <a:rPr lang="en-US" altLang="zh-TW"/>
              <a:t> </a:t>
            </a:r>
            <a:r>
              <a:rPr lang="en-US" altLang="zh-TW" smtClean="0"/>
              <a:t>   </a:t>
            </a:r>
            <a:r>
              <a:rPr lang="en-US" altLang="zh-TW" smtClean="0"/>
              <a:t>ActiveCell.Offset(1</a:t>
            </a:r>
            <a:r>
              <a:rPr lang="en-US" altLang="zh-TW"/>
              <a:t>, 0).Range("A1").Select</a:t>
            </a:r>
            <a:endParaRPr lang="en-US" altLang="zh-TW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TW" dirty="0"/>
              <a:t>End Sub</a:t>
            </a:r>
          </a:p>
        </p:txBody>
      </p:sp>
    </p:spTree>
    <p:extLst>
      <p:ext uri="{BB962C8B-B14F-4D97-AF65-F5344CB8AC3E}">
        <p14:creationId xmlns:p14="http://schemas.microsoft.com/office/powerpoint/2010/main" val="31242081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加上迴圈</a:t>
            </a:r>
            <a:endParaRPr lang="en-US" altLang="zh-TW" dirty="0"/>
          </a:p>
        </p:txBody>
      </p:sp>
      <p:sp>
        <p:nvSpPr>
          <p:cNvPr id="5" name="文字版面配置區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>
                <a:solidFill>
                  <a:schemeClr val="tx1"/>
                </a:solidFill>
              </a:rPr>
              <a:t>While</a:t>
            </a:r>
          </a:p>
        </p:txBody>
      </p:sp>
    </p:spTree>
    <p:extLst>
      <p:ext uri="{BB962C8B-B14F-4D97-AF65-F5344CB8AC3E}">
        <p14:creationId xmlns:p14="http://schemas.microsoft.com/office/powerpoint/2010/main" val="30861336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833C9CC-4C8A-46F6-AF28-2646B94D5E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語法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1DFAC28-0086-4115-8920-D250B4C886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TW" dirty="0"/>
              <a:t>While </a:t>
            </a:r>
            <a:r>
              <a:rPr lang="zh-TW" altLang="en-US" dirty="0">
                <a:solidFill>
                  <a:srgbClr val="FF0000"/>
                </a:solidFill>
              </a:rPr>
              <a:t>條件</a:t>
            </a:r>
            <a:endParaRPr lang="en-US" altLang="zh-TW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altLang="zh-TW" dirty="0"/>
          </a:p>
          <a:p>
            <a:pPr marL="0" indent="0">
              <a:buNone/>
            </a:pPr>
            <a:r>
              <a:rPr lang="en-US" altLang="zh-TW" dirty="0"/>
              <a:t>	</a:t>
            </a:r>
            <a:r>
              <a:rPr lang="zh-TW" altLang="en-US" dirty="0">
                <a:solidFill>
                  <a:srgbClr val="FF0000"/>
                </a:solidFill>
              </a:rPr>
              <a:t>符合條件要做的事</a:t>
            </a:r>
            <a:endParaRPr lang="en-US" altLang="zh-TW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altLang="zh-TW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TW" dirty="0"/>
              <a:t>Wend</a:t>
            </a:r>
          </a:p>
          <a:p>
            <a:pPr marL="0" indent="0">
              <a:buNone/>
            </a:pPr>
            <a:endParaRPr lang="en-US" altLang="zh-TW" dirty="0"/>
          </a:p>
          <a:p>
            <a:pPr marL="0" indent="0">
              <a:buNone/>
            </a:pP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7663990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/>
              <a:t>加上迴圈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en-US" altLang="zh-TW" dirty="0"/>
              <a:t>Sub </a:t>
            </a:r>
            <a:r>
              <a:rPr lang="zh-TW" altLang="en-US" dirty="0"/>
              <a:t>建立工作表</a:t>
            </a:r>
            <a:r>
              <a:rPr lang="en-US" altLang="zh-TW" dirty="0"/>
              <a:t>()</a:t>
            </a:r>
          </a:p>
          <a:p>
            <a:pPr>
              <a:buNone/>
            </a:pPr>
            <a:r>
              <a:rPr lang="en-US" altLang="zh-TW" dirty="0"/>
              <a:t>    Range("A1").Select</a:t>
            </a:r>
          </a:p>
          <a:p>
            <a:pPr>
              <a:buNone/>
            </a:pPr>
            <a:r>
              <a:rPr lang="en-US" altLang="zh-TW" dirty="0"/>
              <a:t>    </a:t>
            </a:r>
            <a:r>
              <a:rPr lang="en-US" altLang="zh-TW" dirty="0" err="1"/>
              <a:t>Selection.End</a:t>
            </a:r>
            <a:r>
              <a:rPr lang="en-US" altLang="zh-TW" dirty="0"/>
              <a:t>(</a:t>
            </a:r>
            <a:r>
              <a:rPr lang="en-US" altLang="zh-TW" dirty="0" err="1"/>
              <a:t>xlToRight</a:t>
            </a:r>
            <a:r>
              <a:rPr lang="en-US" altLang="zh-TW" dirty="0"/>
              <a:t>).Select</a:t>
            </a:r>
          </a:p>
          <a:p>
            <a:pPr>
              <a:buNone/>
            </a:pPr>
            <a:r>
              <a:rPr lang="en-US" altLang="zh-TW" dirty="0"/>
              <a:t>    </a:t>
            </a:r>
            <a:r>
              <a:rPr lang="en-US" altLang="zh-TW" dirty="0" err="1"/>
              <a:t>ActiveCell.Offset</a:t>
            </a:r>
            <a:r>
              <a:rPr lang="en-US" altLang="zh-TW" dirty="0"/>
              <a:t>(1, 0).Range("A1").Select</a:t>
            </a:r>
          </a:p>
          <a:p>
            <a:pPr>
              <a:buNone/>
            </a:pPr>
            <a:r>
              <a:rPr lang="en-US" altLang="zh-TW" dirty="0">
                <a:solidFill>
                  <a:srgbClr val="FF0000"/>
                </a:solidFill>
              </a:rPr>
              <a:t>   While </a:t>
            </a:r>
            <a:r>
              <a:rPr lang="en-US" altLang="zh-TW" dirty="0" err="1">
                <a:solidFill>
                  <a:srgbClr val="FF0000"/>
                </a:solidFill>
              </a:rPr>
              <a:t>ActiveCell.Value</a:t>
            </a:r>
            <a:r>
              <a:rPr lang="en-US" altLang="zh-TW" dirty="0">
                <a:solidFill>
                  <a:srgbClr val="FF0000"/>
                </a:solidFill>
              </a:rPr>
              <a:t> &lt;&gt; ""</a:t>
            </a:r>
          </a:p>
          <a:p>
            <a:pPr lvl="1">
              <a:buNone/>
            </a:pPr>
            <a:r>
              <a:rPr lang="en-US" altLang="zh-TW" dirty="0"/>
              <a:t>    </a:t>
            </a:r>
            <a:r>
              <a:rPr lang="en-US" altLang="zh-TW" dirty="0" err="1"/>
              <a:t>st_name</a:t>
            </a:r>
            <a:r>
              <a:rPr lang="en-US" altLang="zh-TW" dirty="0"/>
              <a:t> = </a:t>
            </a:r>
            <a:r>
              <a:rPr lang="en-US" altLang="zh-TW" dirty="0" err="1"/>
              <a:t>ActiveCell.Value</a:t>
            </a:r>
            <a:endParaRPr lang="en-US" altLang="zh-TW" dirty="0"/>
          </a:p>
          <a:p>
            <a:pPr lvl="1">
              <a:buNone/>
            </a:pPr>
            <a:r>
              <a:rPr lang="en-US" altLang="zh-TW" dirty="0"/>
              <a:t>    </a:t>
            </a:r>
            <a:r>
              <a:rPr lang="en-US" altLang="zh-TW" dirty="0" err="1"/>
              <a:t>Sheets.Add</a:t>
            </a:r>
            <a:r>
              <a:rPr lang="en-US" altLang="zh-TW" dirty="0"/>
              <a:t> After:=</a:t>
            </a:r>
            <a:r>
              <a:rPr lang="en-US" altLang="zh-TW" dirty="0" err="1"/>
              <a:t>ActiveSheet</a:t>
            </a:r>
            <a:endParaRPr lang="en-US" altLang="zh-TW" dirty="0"/>
          </a:p>
          <a:p>
            <a:pPr lvl="1">
              <a:buNone/>
            </a:pPr>
            <a:r>
              <a:rPr lang="en-US" altLang="zh-TW" dirty="0"/>
              <a:t>    Sheets(2).Select</a:t>
            </a:r>
          </a:p>
          <a:p>
            <a:pPr lvl="1">
              <a:buNone/>
            </a:pPr>
            <a:r>
              <a:rPr lang="en-US" altLang="zh-TW" dirty="0"/>
              <a:t>    Sheets(2).Name = </a:t>
            </a:r>
            <a:r>
              <a:rPr lang="en-US" altLang="zh-TW" dirty="0" err="1"/>
              <a:t>st_name</a:t>
            </a:r>
            <a:endParaRPr lang="en-US" altLang="zh-TW" dirty="0"/>
          </a:p>
          <a:p>
            <a:pPr lvl="1">
              <a:buNone/>
            </a:pPr>
            <a:r>
              <a:rPr lang="en-US" altLang="zh-TW" dirty="0"/>
              <a:t>    Sheets(1).Select</a:t>
            </a:r>
          </a:p>
          <a:p>
            <a:pPr lvl="1">
              <a:buNone/>
            </a:pPr>
            <a:r>
              <a:rPr lang="en-US" altLang="zh-TW" dirty="0"/>
              <a:t>    </a:t>
            </a:r>
            <a:r>
              <a:rPr lang="en-US" altLang="zh-TW" dirty="0" err="1"/>
              <a:t>ActiveCell.Offset</a:t>
            </a:r>
            <a:r>
              <a:rPr lang="en-US" altLang="zh-TW" dirty="0"/>
              <a:t>(1, 0).Select</a:t>
            </a:r>
          </a:p>
          <a:p>
            <a:pPr>
              <a:buNone/>
            </a:pPr>
            <a:r>
              <a:rPr lang="en-US" altLang="zh-TW" dirty="0">
                <a:solidFill>
                  <a:srgbClr val="FF0000"/>
                </a:solidFill>
              </a:rPr>
              <a:t>    Wend</a:t>
            </a:r>
          </a:p>
          <a:p>
            <a:pPr>
              <a:buNone/>
            </a:pPr>
            <a:r>
              <a:rPr lang="en-US" altLang="zh-TW" dirty="0"/>
              <a:t>End Sub</a:t>
            </a:r>
          </a:p>
        </p:txBody>
      </p:sp>
    </p:spTree>
    <p:extLst>
      <p:ext uri="{BB962C8B-B14F-4D97-AF65-F5344CB8AC3E}">
        <p14:creationId xmlns:p14="http://schemas.microsoft.com/office/powerpoint/2010/main" val="7994986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/>
              <a:t>移除分類主題的資料</a:t>
            </a:r>
            <a:endParaRPr lang="en-US" altLang="zh-TW" dirty="0"/>
          </a:p>
        </p:txBody>
      </p:sp>
      <p:sp>
        <p:nvSpPr>
          <p:cNvPr id="5" name="文字版面配置區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/>
              <a:t>利用錄製巨集取得語法</a:t>
            </a:r>
            <a:endParaRPr lang="en-US" altLang="zh-TW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步驟</a:t>
            </a:r>
            <a:endParaRPr lang="zh-TW" altLang="en-US" dirty="0"/>
          </a:p>
        </p:txBody>
      </p:sp>
      <p:sp>
        <p:nvSpPr>
          <p:cNvPr id="5" name="內容版面配置區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742950" indent="-742950">
              <a:buFont typeface="+mj-lt"/>
              <a:buAutoNum type="arabicPeriod"/>
            </a:pPr>
            <a:r>
              <a:rPr lang="zh-TW" altLang="en-US" dirty="0"/>
              <a:t>錄製巨集，名稱「移除分類」</a:t>
            </a:r>
            <a:endParaRPr lang="en-US" altLang="zh-TW" dirty="0"/>
          </a:p>
          <a:p>
            <a:pPr marL="742950" indent="-742950">
              <a:buFont typeface="+mj-lt"/>
              <a:buAutoNum type="arabicPeriod"/>
            </a:pPr>
            <a:r>
              <a:rPr lang="zh-TW" altLang="en-US" dirty="0">
                <a:sym typeface="Wingdings" panose="05000000000000000000" pitchFamily="2" charset="2"/>
              </a:rPr>
              <a:t>刪除儲存格，選擇整欄</a:t>
            </a:r>
            <a:endParaRPr lang="en-US" altLang="zh-TW" dirty="0">
              <a:sym typeface="Wingdings" panose="05000000000000000000" pitchFamily="2" charset="2"/>
            </a:endParaRPr>
          </a:p>
          <a:p>
            <a:pPr marL="742950" indent="-742950">
              <a:buFont typeface="+mj-lt"/>
              <a:buAutoNum type="arabicPeriod"/>
            </a:pPr>
            <a:r>
              <a:rPr lang="zh-TW" altLang="en-US" dirty="0">
                <a:sym typeface="Wingdings" panose="05000000000000000000" pitchFamily="2" charset="2"/>
              </a:rPr>
              <a:t>停止錄製</a:t>
            </a:r>
            <a:endParaRPr lang="zh-TW" altLang="en-US" dirty="0"/>
          </a:p>
          <a:p>
            <a:pPr marL="742950" indent="-742950">
              <a:buFont typeface="+mj-lt"/>
              <a:buAutoNum type="arabicPeriod"/>
            </a:pPr>
            <a:endParaRPr lang="en-US" altLang="zh-TW" dirty="0">
              <a:sym typeface="Wingdings" panose="05000000000000000000" pitchFamily="2" charset="2"/>
            </a:endParaRP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9438678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/>
              <a:t>語法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altLang="zh-TW" dirty="0"/>
              <a:t>Sub </a:t>
            </a:r>
            <a:r>
              <a:rPr lang="zh-TW" altLang="en-US" dirty="0"/>
              <a:t>移除分類</a:t>
            </a:r>
            <a:r>
              <a:rPr lang="en-US" altLang="zh-TW" dirty="0"/>
              <a:t>()</a:t>
            </a:r>
          </a:p>
          <a:p>
            <a:pPr>
              <a:buNone/>
            </a:pPr>
            <a:r>
              <a:rPr lang="en-US" altLang="zh-TW" dirty="0"/>
              <a:t>    </a:t>
            </a:r>
            <a:r>
              <a:rPr lang="en-US" altLang="zh-TW" dirty="0" err="1"/>
              <a:t>Selection.EntireColumn.Delete</a:t>
            </a:r>
            <a:endParaRPr lang="en-US" altLang="zh-TW" dirty="0"/>
          </a:p>
          <a:p>
            <a:pPr>
              <a:buNone/>
            </a:pPr>
            <a:r>
              <a:rPr lang="en-US" altLang="zh-TW" dirty="0"/>
              <a:t>End Sub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/>
              <a:t>合併巨集語法</a:t>
            </a:r>
            <a:endParaRPr lang="en-US" altLang="zh-TW" dirty="0"/>
          </a:p>
        </p:txBody>
      </p:sp>
      <p:sp>
        <p:nvSpPr>
          <p:cNvPr id="5" name="文字版面配置區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en-US" altLang="zh-TW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/>
              <a:t>語法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899592" y="1063228"/>
            <a:ext cx="7891810" cy="400052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altLang="zh-TW" sz="1200" b="1" dirty="0"/>
              <a:t>Sub </a:t>
            </a:r>
            <a:r>
              <a:rPr lang="zh-TW" altLang="en-US" sz="1200" b="1" dirty="0"/>
              <a:t>取得分類工作表</a:t>
            </a:r>
            <a:r>
              <a:rPr lang="en-US" altLang="zh-TW" sz="1200" b="1" dirty="0"/>
              <a:t>()</a:t>
            </a:r>
          </a:p>
          <a:p>
            <a:pPr>
              <a:buNone/>
            </a:pPr>
            <a:r>
              <a:rPr lang="en-US" altLang="zh-TW" sz="1200" b="1" dirty="0"/>
              <a:t>    Range("A1").Select</a:t>
            </a:r>
          </a:p>
          <a:p>
            <a:pPr>
              <a:buNone/>
            </a:pPr>
            <a:r>
              <a:rPr lang="en-US" altLang="zh-TW" sz="1200" b="1" dirty="0"/>
              <a:t>    </a:t>
            </a:r>
            <a:r>
              <a:rPr lang="en-US" altLang="zh-TW" sz="1200" b="1" dirty="0" err="1"/>
              <a:t>ActiveCell.Offset</a:t>
            </a:r>
            <a:r>
              <a:rPr lang="en-US" altLang="zh-TW" sz="1200" b="1" dirty="0"/>
              <a:t>(0, 3).Columns("A:A").</a:t>
            </a:r>
            <a:r>
              <a:rPr lang="en-US" altLang="zh-TW" sz="1200" b="1" dirty="0" err="1"/>
              <a:t>EntireColumn.AdvancedFilter</a:t>
            </a:r>
            <a:r>
              <a:rPr lang="en-US" altLang="zh-TW" sz="1200" b="1" dirty="0"/>
              <a:t> Action:= _</a:t>
            </a:r>
          </a:p>
          <a:p>
            <a:pPr>
              <a:buNone/>
            </a:pPr>
            <a:r>
              <a:rPr lang="en-US" altLang="zh-TW" sz="1200" b="1" dirty="0"/>
              <a:t>        </a:t>
            </a:r>
            <a:r>
              <a:rPr lang="en-US" altLang="zh-TW" sz="1200" b="1" dirty="0" err="1"/>
              <a:t>xlFilterCopy</a:t>
            </a:r>
            <a:r>
              <a:rPr lang="en-US" altLang="zh-TW" sz="1200" b="1" dirty="0"/>
              <a:t>, </a:t>
            </a:r>
            <a:r>
              <a:rPr lang="en-US" altLang="zh-TW" sz="1200" b="1" dirty="0" err="1"/>
              <a:t>CopyToRange</a:t>
            </a:r>
            <a:r>
              <a:rPr lang="en-US" altLang="zh-TW" sz="1200" b="1" dirty="0"/>
              <a:t>:=</a:t>
            </a:r>
            <a:r>
              <a:rPr lang="en-US" altLang="zh-TW" sz="1200" b="1" dirty="0" err="1"/>
              <a:t>ActiveCell.Offset</a:t>
            </a:r>
            <a:r>
              <a:rPr lang="en-US" altLang="zh-TW" sz="1200" b="1" dirty="0"/>
              <a:t>(0, 11).Range("A1"), Unique:= True</a:t>
            </a:r>
          </a:p>
          <a:p>
            <a:pPr>
              <a:buNone/>
            </a:pPr>
            <a:r>
              <a:rPr lang="en-US" altLang="zh-TW" sz="1200" b="1" dirty="0"/>
              <a:t>    Range("A1").Select</a:t>
            </a:r>
          </a:p>
          <a:p>
            <a:pPr>
              <a:buNone/>
            </a:pPr>
            <a:r>
              <a:rPr lang="en-US" altLang="zh-TW" sz="1200" b="1" dirty="0"/>
              <a:t>    </a:t>
            </a:r>
            <a:r>
              <a:rPr lang="en-US" altLang="zh-TW" sz="1200" b="1" dirty="0" err="1"/>
              <a:t>Selection.End</a:t>
            </a:r>
            <a:r>
              <a:rPr lang="en-US" altLang="zh-TW" sz="1200" b="1" dirty="0"/>
              <a:t>(</a:t>
            </a:r>
            <a:r>
              <a:rPr lang="en-US" altLang="zh-TW" sz="1200" b="1" dirty="0" err="1"/>
              <a:t>xlToRight</a:t>
            </a:r>
            <a:r>
              <a:rPr lang="en-US" altLang="zh-TW" sz="1200" b="1" dirty="0"/>
              <a:t>).Select</a:t>
            </a:r>
          </a:p>
          <a:p>
            <a:pPr>
              <a:buNone/>
            </a:pPr>
            <a:r>
              <a:rPr lang="en-US" altLang="zh-TW" sz="1200" b="1" dirty="0"/>
              <a:t>    </a:t>
            </a:r>
            <a:r>
              <a:rPr lang="en-US" altLang="zh-TW" sz="1200" b="1" dirty="0" err="1"/>
              <a:t>ActiveCell.Offset</a:t>
            </a:r>
            <a:r>
              <a:rPr lang="en-US" altLang="zh-TW" sz="1200" b="1" dirty="0"/>
              <a:t>(1, 0).Range("A1").Select</a:t>
            </a:r>
          </a:p>
          <a:p>
            <a:pPr>
              <a:buNone/>
            </a:pPr>
            <a:r>
              <a:rPr lang="en-US" altLang="zh-TW" sz="1200" b="1" dirty="0"/>
              <a:t>    While </a:t>
            </a:r>
            <a:r>
              <a:rPr lang="en-US" altLang="zh-TW" sz="1200" b="1" dirty="0" err="1"/>
              <a:t>ActiveCell.Value</a:t>
            </a:r>
            <a:r>
              <a:rPr lang="en-US" altLang="zh-TW" sz="1200" b="1" dirty="0"/>
              <a:t> &lt;&gt; ""</a:t>
            </a:r>
          </a:p>
          <a:p>
            <a:pPr>
              <a:buNone/>
            </a:pPr>
            <a:r>
              <a:rPr lang="en-US" altLang="zh-TW" sz="1200" b="1" dirty="0"/>
              <a:t>        </a:t>
            </a:r>
            <a:r>
              <a:rPr lang="en-US" altLang="zh-TW" sz="1200" b="1" dirty="0" err="1"/>
              <a:t>st_name</a:t>
            </a:r>
            <a:r>
              <a:rPr lang="en-US" altLang="zh-TW" sz="1200" b="1" dirty="0"/>
              <a:t> = </a:t>
            </a:r>
            <a:r>
              <a:rPr lang="en-US" altLang="zh-TW" sz="1200" b="1" dirty="0" err="1"/>
              <a:t>ActiveCell.Value</a:t>
            </a:r>
            <a:endParaRPr lang="en-US" altLang="zh-TW" sz="1200" b="1" dirty="0"/>
          </a:p>
          <a:p>
            <a:pPr>
              <a:buNone/>
            </a:pPr>
            <a:r>
              <a:rPr lang="en-US" altLang="zh-TW" sz="1200" b="1" dirty="0"/>
              <a:t>        </a:t>
            </a:r>
            <a:r>
              <a:rPr lang="en-US" altLang="zh-TW" sz="1200" b="1" dirty="0" err="1"/>
              <a:t>Sheets.Add</a:t>
            </a:r>
            <a:r>
              <a:rPr lang="en-US" altLang="zh-TW" sz="1200" b="1" dirty="0"/>
              <a:t> After:=</a:t>
            </a:r>
            <a:r>
              <a:rPr lang="en-US" altLang="zh-TW" sz="1200" b="1" dirty="0" err="1"/>
              <a:t>ActiveSheet</a:t>
            </a:r>
            <a:endParaRPr lang="en-US" altLang="zh-TW" sz="1200" b="1" dirty="0"/>
          </a:p>
          <a:p>
            <a:pPr>
              <a:buNone/>
            </a:pPr>
            <a:r>
              <a:rPr lang="en-US" altLang="zh-TW" sz="1200" b="1" dirty="0"/>
              <a:t>        Sheets(2).Select</a:t>
            </a:r>
          </a:p>
          <a:p>
            <a:pPr>
              <a:buNone/>
            </a:pPr>
            <a:r>
              <a:rPr lang="en-US" altLang="zh-TW" sz="1200" b="1" dirty="0"/>
              <a:t>        Sheets(2).Name = </a:t>
            </a:r>
            <a:r>
              <a:rPr lang="en-US" altLang="zh-TW" sz="1200" b="1" dirty="0" err="1"/>
              <a:t>st_name</a:t>
            </a:r>
            <a:endParaRPr lang="en-US" altLang="zh-TW" sz="1200" b="1" dirty="0"/>
          </a:p>
          <a:p>
            <a:pPr>
              <a:buNone/>
            </a:pPr>
            <a:r>
              <a:rPr lang="en-US" altLang="zh-TW" sz="1200" b="1" dirty="0"/>
              <a:t>        Sheets(1).Select</a:t>
            </a:r>
          </a:p>
          <a:p>
            <a:pPr>
              <a:buNone/>
            </a:pPr>
            <a:r>
              <a:rPr lang="en-US" altLang="zh-TW" sz="1200" b="1" dirty="0"/>
              <a:t>        </a:t>
            </a:r>
            <a:r>
              <a:rPr lang="en-US" altLang="zh-TW" sz="1200" b="1" dirty="0" err="1"/>
              <a:t>ActiveCell.Offset</a:t>
            </a:r>
            <a:r>
              <a:rPr lang="en-US" altLang="zh-TW" sz="1200" b="1" dirty="0"/>
              <a:t>(1, 0).Range("A1").Select</a:t>
            </a:r>
          </a:p>
          <a:p>
            <a:pPr>
              <a:buNone/>
            </a:pPr>
            <a:r>
              <a:rPr lang="en-US" altLang="zh-TW" sz="1200" b="1" dirty="0"/>
              <a:t>    Wend</a:t>
            </a:r>
          </a:p>
          <a:p>
            <a:pPr>
              <a:buNone/>
            </a:pPr>
            <a:r>
              <a:rPr lang="en-US" altLang="zh-TW" sz="1200" b="1" dirty="0"/>
              <a:t>    </a:t>
            </a:r>
            <a:r>
              <a:rPr lang="en-US" altLang="zh-TW" sz="1200" b="1" dirty="0" err="1"/>
              <a:t>Selection.EntireColumn.Delete</a:t>
            </a:r>
            <a:endParaRPr lang="en-US" altLang="zh-TW" sz="1200" b="1" dirty="0"/>
          </a:p>
          <a:p>
            <a:pPr>
              <a:buNone/>
            </a:pPr>
            <a:r>
              <a:rPr lang="en-US" altLang="zh-TW" sz="1200" b="1" dirty="0"/>
              <a:t>End Sub</a:t>
            </a:r>
            <a:endParaRPr lang="zh-TW" altLang="en-US" sz="1200" b="1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/>
              <a:t>修改為可以自由選擇欄位</a:t>
            </a:r>
            <a:endParaRPr lang="en-US" altLang="zh-TW" dirty="0"/>
          </a:p>
        </p:txBody>
      </p:sp>
      <p:sp>
        <p:nvSpPr>
          <p:cNvPr id="5" name="文字版面配置區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en-US" altLang="zh-TW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/>
              <a:t>步驟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TW" altLang="en-US" dirty="0"/>
              <a:t>取得分類主題的資料</a:t>
            </a:r>
            <a:endParaRPr lang="en-US" altLang="zh-TW" dirty="0"/>
          </a:p>
          <a:p>
            <a:r>
              <a:rPr lang="zh-TW" altLang="en-US" dirty="0"/>
              <a:t>依分類主題建立工作表</a:t>
            </a:r>
            <a:endParaRPr lang="en-US" altLang="zh-TW" dirty="0"/>
          </a:p>
          <a:p>
            <a:r>
              <a:rPr lang="zh-TW" altLang="en-US" dirty="0"/>
              <a:t>移除分類主題的資料</a:t>
            </a:r>
            <a:endParaRPr lang="en-US" altLang="zh-TW" dirty="0"/>
          </a:p>
          <a:p>
            <a:r>
              <a:rPr lang="zh-TW" altLang="en-US" dirty="0"/>
              <a:t>合併巨集語法</a:t>
            </a:r>
            <a:endParaRPr lang="en-US" altLang="zh-TW" dirty="0"/>
          </a:p>
          <a:p>
            <a:r>
              <a:rPr lang="zh-TW" altLang="en-US" dirty="0"/>
              <a:t>修改為可以自由選擇欄位</a:t>
            </a:r>
            <a:endParaRPr lang="en-US" altLang="zh-TW" dirty="0"/>
          </a:p>
          <a:p>
            <a:r>
              <a:rPr lang="zh-TW" altLang="en-US" dirty="0"/>
              <a:t>利用篩選取得分類資料</a:t>
            </a:r>
            <a:endParaRPr lang="en-US" altLang="zh-TW" dirty="0"/>
          </a:p>
          <a:p>
            <a:r>
              <a:rPr lang="zh-TW" altLang="en-US" dirty="0"/>
              <a:t>修改資料範圍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/>
              <a:t>語法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899592" y="1063228"/>
            <a:ext cx="7891810" cy="400052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altLang="zh-TW" sz="1200" b="1" dirty="0"/>
              <a:t>Sub </a:t>
            </a:r>
            <a:r>
              <a:rPr lang="zh-TW" altLang="en-US" sz="1200" b="1" dirty="0"/>
              <a:t>取得分類工作表</a:t>
            </a:r>
            <a:r>
              <a:rPr lang="en-US" altLang="zh-TW" sz="1200" b="1" dirty="0"/>
              <a:t>()</a:t>
            </a:r>
          </a:p>
          <a:p>
            <a:pPr>
              <a:buNone/>
            </a:pPr>
            <a:r>
              <a:rPr lang="en-US" altLang="zh-TW" sz="1200" b="1" dirty="0"/>
              <a:t>    </a:t>
            </a:r>
            <a:r>
              <a:rPr lang="en-US" altLang="zh-TW" sz="1200" dirty="0" err="1">
                <a:solidFill>
                  <a:srgbClr val="FF0000"/>
                </a:solidFill>
              </a:rPr>
              <a:t>my_col</a:t>
            </a:r>
            <a:r>
              <a:rPr lang="en-US" altLang="zh-TW" sz="1200" dirty="0">
                <a:solidFill>
                  <a:srgbClr val="FF0000"/>
                </a:solidFill>
              </a:rPr>
              <a:t> = </a:t>
            </a:r>
            <a:r>
              <a:rPr lang="en-US" altLang="zh-TW" sz="1200" dirty="0" err="1">
                <a:solidFill>
                  <a:srgbClr val="FF0000"/>
                </a:solidFill>
              </a:rPr>
              <a:t>ActiveCell.Column</a:t>
            </a:r>
            <a:endParaRPr lang="en-US" altLang="zh-TW" sz="1200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TW" sz="1200" b="1" dirty="0"/>
              <a:t>    Range("A1").Select</a:t>
            </a:r>
          </a:p>
          <a:p>
            <a:pPr>
              <a:buNone/>
            </a:pPr>
            <a:r>
              <a:rPr lang="en-US" altLang="zh-TW" sz="1200" b="1" dirty="0"/>
              <a:t>    Columns(</a:t>
            </a:r>
            <a:r>
              <a:rPr lang="en-US" altLang="zh-TW" sz="1200" dirty="0" err="1">
                <a:solidFill>
                  <a:srgbClr val="FF0000"/>
                </a:solidFill>
              </a:rPr>
              <a:t>my_col</a:t>
            </a:r>
            <a:r>
              <a:rPr lang="en-US" altLang="zh-TW" sz="1200" dirty="0">
                <a:solidFill>
                  <a:srgbClr val="FF0000"/>
                </a:solidFill>
              </a:rPr>
              <a:t> </a:t>
            </a:r>
            <a:r>
              <a:rPr lang="en-US" altLang="zh-TW" sz="1200" b="1" dirty="0"/>
              <a:t>).</a:t>
            </a:r>
            <a:r>
              <a:rPr lang="en-US" altLang="zh-TW" sz="1200" b="1" dirty="0" err="1"/>
              <a:t>EntireColumn.AdvancedFilter</a:t>
            </a:r>
            <a:r>
              <a:rPr lang="en-US" altLang="zh-TW" sz="1200" b="1" dirty="0"/>
              <a:t> Action:= _</a:t>
            </a:r>
          </a:p>
          <a:p>
            <a:pPr>
              <a:buNone/>
            </a:pPr>
            <a:r>
              <a:rPr lang="en-US" altLang="zh-TW" sz="1200" b="1" dirty="0"/>
              <a:t>        </a:t>
            </a:r>
            <a:r>
              <a:rPr lang="en-US" altLang="zh-TW" sz="1200" b="1" dirty="0" err="1"/>
              <a:t>xlFilterCopy</a:t>
            </a:r>
            <a:r>
              <a:rPr lang="en-US" altLang="zh-TW" sz="1200" b="1" dirty="0"/>
              <a:t>, </a:t>
            </a:r>
            <a:r>
              <a:rPr lang="en-US" altLang="zh-TW" sz="1200" b="1" dirty="0" err="1"/>
              <a:t>CopyToRange</a:t>
            </a:r>
            <a:r>
              <a:rPr lang="en-US" altLang="zh-TW" sz="1200" b="1" dirty="0"/>
              <a:t>:=</a:t>
            </a:r>
            <a:r>
              <a:rPr lang="en-US" altLang="zh-TW" sz="1200" b="1" dirty="0" err="1"/>
              <a:t>ActiveCell.Offset</a:t>
            </a:r>
            <a:r>
              <a:rPr lang="en-US" altLang="zh-TW" sz="1200" b="1" dirty="0"/>
              <a:t>(0, 11).Range("A1"), Unique:= True</a:t>
            </a:r>
          </a:p>
          <a:p>
            <a:pPr>
              <a:buNone/>
            </a:pPr>
            <a:r>
              <a:rPr lang="en-US" altLang="zh-TW" sz="1200" b="1" dirty="0"/>
              <a:t>    Range("A1").Select</a:t>
            </a:r>
          </a:p>
          <a:p>
            <a:pPr>
              <a:buNone/>
            </a:pPr>
            <a:r>
              <a:rPr lang="en-US" altLang="zh-TW" sz="1200" b="1" dirty="0"/>
              <a:t>    </a:t>
            </a:r>
            <a:r>
              <a:rPr lang="en-US" altLang="zh-TW" sz="1200" b="1" dirty="0" err="1"/>
              <a:t>Selection.End</a:t>
            </a:r>
            <a:r>
              <a:rPr lang="en-US" altLang="zh-TW" sz="1200" b="1" dirty="0"/>
              <a:t>(</a:t>
            </a:r>
            <a:r>
              <a:rPr lang="en-US" altLang="zh-TW" sz="1200" b="1" dirty="0" err="1"/>
              <a:t>xlToRight</a:t>
            </a:r>
            <a:r>
              <a:rPr lang="en-US" altLang="zh-TW" sz="1200" b="1" dirty="0"/>
              <a:t>).Select</a:t>
            </a:r>
          </a:p>
          <a:p>
            <a:pPr>
              <a:buNone/>
            </a:pPr>
            <a:r>
              <a:rPr lang="en-US" altLang="zh-TW" sz="1200" b="1" dirty="0"/>
              <a:t>    </a:t>
            </a:r>
            <a:r>
              <a:rPr lang="en-US" altLang="zh-TW" sz="1200" b="1" dirty="0" err="1"/>
              <a:t>ActiveCell.Offset</a:t>
            </a:r>
            <a:r>
              <a:rPr lang="en-US" altLang="zh-TW" sz="1200" b="1" dirty="0"/>
              <a:t>(1, 0).Range("A1").Select</a:t>
            </a:r>
          </a:p>
          <a:p>
            <a:pPr>
              <a:buNone/>
            </a:pPr>
            <a:r>
              <a:rPr lang="en-US" altLang="zh-TW" sz="1200" b="1" dirty="0"/>
              <a:t>    While </a:t>
            </a:r>
            <a:r>
              <a:rPr lang="en-US" altLang="zh-TW" sz="1200" b="1" dirty="0" err="1"/>
              <a:t>ActiveCell.Value</a:t>
            </a:r>
            <a:r>
              <a:rPr lang="en-US" altLang="zh-TW" sz="1200" b="1" dirty="0"/>
              <a:t> &lt;&gt; ""</a:t>
            </a:r>
          </a:p>
          <a:p>
            <a:pPr>
              <a:buNone/>
            </a:pPr>
            <a:r>
              <a:rPr lang="en-US" altLang="zh-TW" sz="1200" b="1" dirty="0"/>
              <a:t>        </a:t>
            </a:r>
            <a:r>
              <a:rPr lang="en-US" altLang="zh-TW" sz="1200" b="1" dirty="0" err="1"/>
              <a:t>st_name</a:t>
            </a:r>
            <a:r>
              <a:rPr lang="en-US" altLang="zh-TW" sz="1200" b="1" dirty="0"/>
              <a:t> = </a:t>
            </a:r>
            <a:r>
              <a:rPr lang="en-US" altLang="zh-TW" sz="1200" b="1" dirty="0" err="1"/>
              <a:t>ActiveCell.Value</a:t>
            </a:r>
            <a:endParaRPr lang="en-US" altLang="zh-TW" sz="1200" b="1" dirty="0"/>
          </a:p>
          <a:p>
            <a:pPr>
              <a:buNone/>
            </a:pPr>
            <a:r>
              <a:rPr lang="en-US" altLang="zh-TW" sz="1200" b="1" dirty="0"/>
              <a:t>        </a:t>
            </a:r>
            <a:r>
              <a:rPr lang="en-US" altLang="zh-TW" sz="1200" b="1" dirty="0" err="1"/>
              <a:t>Sheets.Add</a:t>
            </a:r>
            <a:r>
              <a:rPr lang="en-US" altLang="zh-TW" sz="1200" b="1" dirty="0"/>
              <a:t> After:=</a:t>
            </a:r>
            <a:r>
              <a:rPr lang="en-US" altLang="zh-TW" sz="1200" b="1" dirty="0" err="1"/>
              <a:t>ActiveSheet</a:t>
            </a:r>
            <a:endParaRPr lang="en-US" altLang="zh-TW" sz="1200" b="1" dirty="0"/>
          </a:p>
          <a:p>
            <a:pPr>
              <a:buNone/>
            </a:pPr>
            <a:r>
              <a:rPr lang="en-US" altLang="zh-TW" sz="1200" b="1" dirty="0"/>
              <a:t>        Sheets(2).Select</a:t>
            </a:r>
          </a:p>
          <a:p>
            <a:pPr>
              <a:buNone/>
            </a:pPr>
            <a:r>
              <a:rPr lang="en-US" altLang="zh-TW" sz="1200" b="1" dirty="0"/>
              <a:t>        Sheets(2).Name = </a:t>
            </a:r>
            <a:r>
              <a:rPr lang="en-US" altLang="zh-TW" sz="1200" b="1" dirty="0" err="1"/>
              <a:t>st_name</a:t>
            </a:r>
            <a:endParaRPr lang="en-US" altLang="zh-TW" sz="1200" b="1" dirty="0"/>
          </a:p>
          <a:p>
            <a:pPr>
              <a:buNone/>
            </a:pPr>
            <a:r>
              <a:rPr lang="en-US" altLang="zh-TW" sz="1200" b="1" dirty="0"/>
              <a:t>        Sheets(1).Select</a:t>
            </a:r>
          </a:p>
          <a:p>
            <a:pPr>
              <a:buNone/>
            </a:pPr>
            <a:r>
              <a:rPr lang="en-US" altLang="zh-TW" sz="1200" b="1" dirty="0"/>
              <a:t>        </a:t>
            </a:r>
            <a:r>
              <a:rPr lang="en-US" altLang="zh-TW" sz="1200" b="1" dirty="0" err="1"/>
              <a:t>ActiveCell.Offset</a:t>
            </a:r>
            <a:r>
              <a:rPr lang="en-US" altLang="zh-TW" sz="1200" b="1" dirty="0"/>
              <a:t>(1, 0).Range("A1").Select</a:t>
            </a:r>
          </a:p>
          <a:p>
            <a:pPr>
              <a:buNone/>
            </a:pPr>
            <a:r>
              <a:rPr lang="en-US" altLang="zh-TW" sz="1200" b="1" dirty="0"/>
              <a:t>    Wend</a:t>
            </a:r>
          </a:p>
          <a:p>
            <a:pPr>
              <a:buNone/>
            </a:pPr>
            <a:r>
              <a:rPr lang="en-US" altLang="zh-TW" sz="1200" b="1" dirty="0"/>
              <a:t>    </a:t>
            </a:r>
            <a:r>
              <a:rPr lang="en-US" altLang="zh-TW" sz="1200" b="1" dirty="0" err="1"/>
              <a:t>Selection.EntireColumn.Delete</a:t>
            </a:r>
            <a:endParaRPr lang="en-US" altLang="zh-TW" sz="1200" b="1" dirty="0"/>
          </a:p>
          <a:p>
            <a:pPr>
              <a:buNone/>
            </a:pPr>
            <a:r>
              <a:rPr lang="en-US" altLang="zh-TW" sz="1200" b="1" dirty="0"/>
              <a:t>End Sub</a:t>
            </a:r>
            <a:endParaRPr lang="zh-TW" alt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225321471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/>
              <a:t>利用篩選取得分類資料</a:t>
            </a:r>
            <a:endParaRPr lang="en-US" altLang="zh-TW" dirty="0"/>
          </a:p>
        </p:txBody>
      </p:sp>
      <p:sp>
        <p:nvSpPr>
          <p:cNvPr id="5" name="文字版面配置區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en-US" altLang="zh-TW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步驟</a:t>
            </a:r>
            <a:endParaRPr lang="zh-TW" altLang="en-US" dirty="0"/>
          </a:p>
        </p:txBody>
      </p:sp>
      <p:sp>
        <p:nvSpPr>
          <p:cNvPr id="5" name="內容版面配置區 4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742950" indent="-742950">
              <a:buFont typeface="+mj-lt"/>
              <a:buAutoNum type="arabicPeriod"/>
            </a:pPr>
            <a:r>
              <a:rPr lang="zh-TW" altLang="en-US">
                <a:sym typeface="Wingdings" panose="05000000000000000000" pitchFamily="2" charset="2"/>
              </a:rPr>
              <a:t>按下「相對位置錄製」</a:t>
            </a:r>
            <a:endParaRPr lang="en-US" altLang="zh-TW">
              <a:sym typeface="Wingdings" panose="05000000000000000000" pitchFamily="2" charset="2"/>
            </a:endParaRPr>
          </a:p>
          <a:p>
            <a:pPr marL="742950" indent="-742950">
              <a:buFont typeface="+mj-lt"/>
              <a:buAutoNum type="arabicPeriod"/>
            </a:pPr>
            <a:r>
              <a:rPr lang="zh-TW" altLang="en-US" smtClean="0"/>
              <a:t>錄製</a:t>
            </a:r>
            <a:r>
              <a:rPr lang="zh-TW" altLang="en-US" dirty="0"/>
              <a:t>巨集，名稱「取得分類資料」</a:t>
            </a:r>
            <a:endParaRPr lang="en-US" altLang="zh-TW" dirty="0"/>
          </a:p>
          <a:p>
            <a:pPr marL="742950" indent="-742950">
              <a:buFont typeface="+mj-lt"/>
              <a:buAutoNum type="arabicPeriod"/>
            </a:pPr>
            <a:r>
              <a:rPr lang="zh-TW" altLang="en-US"/>
              <a:t>按下「</a:t>
            </a:r>
            <a:r>
              <a:rPr lang="en-US" altLang="zh-TW"/>
              <a:t>Ctrl+Home</a:t>
            </a:r>
            <a:r>
              <a:rPr lang="zh-TW" altLang="en-US">
                <a:sym typeface="Wingdings" panose="05000000000000000000" pitchFamily="2" charset="2"/>
              </a:rPr>
              <a:t>」到第一格</a:t>
            </a:r>
            <a:endParaRPr lang="en-US" altLang="zh-TW">
              <a:sym typeface="Wingdings" panose="05000000000000000000" pitchFamily="2" charset="2"/>
            </a:endParaRPr>
          </a:p>
          <a:p>
            <a:pPr marL="742950" indent="-742950">
              <a:buFont typeface="+mj-lt"/>
              <a:buAutoNum type="arabicPeriod"/>
            </a:pPr>
            <a:r>
              <a:rPr lang="zh-TW" altLang="en-US" smtClean="0"/>
              <a:t>點選</a:t>
            </a:r>
            <a:r>
              <a:rPr lang="zh-TW" altLang="en-US" dirty="0" smtClean="0"/>
              <a:t>資料索引標籤的「篩選」</a:t>
            </a:r>
            <a:endParaRPr lang="en-US" altLang="zh-TW" dirty="0" smtClean="0"/>
          </a:p>
          <a:p>
            <a:pPr marL="742950" indent="-742950">
              <a:buFont typeface="+mj-lt"/>
              <a:buAutoNum type="arabicPeriod"/>
            </a:pPr>
            <a:r>
              <a:rPr lang="zh-TW" altLang="en-US" dirty="0">
                <a:sym typeface="Wingdings" panose="05000000000000000000" pitchFamily="2" charset="2"/>
              </a:rPr>
              <a:t>只選「化工」的</a:t>
            </a:r>
            <a:r>
              <a:rPr lang="zh-TW" altLang="en-US" dirty="0" smtClean="0">
                <a:sym typeface="Wingdings" panose="05000000000000000000" pitchFamily="2" charset="2"/>
              </a:rPr>
              <a:t>產業</a:t>
            </a:r>
            <a:endParaRPr lang="en-US" altLang="zh-TW" dirty="0" smtClean="0">
              <a:sym typeface="Wingdings" panose="05000000000000000000" pitchFamily="2" charset="2"/>
            </a:endParaRPr>
          </a:p>
          <a:p>
            <a:pPr marL="742950" indent="-742950">
              <a:buFont typeface="+mj-lt"/>
              <a:buAutoNum type="arabicPeriod"/>
            </a:pPr>
            <a:r>
              <a:rPr lang="zh-TW" altLang="en-US" smtClean="0">
                <a:sym typeface="Wingdings" panose="05000000000000000000" pitchFamily="2" charset="2"/>
              </a:rPr>
              <a:t>按下</a:t>
            </a:r>
            <a:r>
              <a:rPr lang="zh-TW" altLang="en-US" dirty="0">
                <a:sym typeface="Wingdings" panose="05000000000000000000" pitchFamily="2" charset="2"/>
              </a:rPr>
              <a:t>「</a:t>
            </a:r>
            <a:r>
              <a:rPr lang="en-US" altLang="zh-TW" dirty="0" err="1" smtClean="0">
                <a:sym typeface="Wingdings" panose="05000000000000000000" pitchFamily="2" charset="2"/>
              </a:rPr>
              <a:t>Ctrl+Shift</a:t>
            </a:r>
            <a:r>
              <a:rPr lang="en-US" altLang="zh-TW" dirty="0">
                <a:sym typeface="Wingdings" panose="05000000000000000000" pitchFamily="2" charset="2"/>
              </a:rPr>
              <a:t>+</a:t>
            </a:r>
            <a:r>
              <a:rPr lang="zh-TW" altLang="en-US" dirty="0" smtClean="0">
                <a:sym typeface="Wingdings" panose="05000000000000000000" pitchFamily="2" charset="2"/>
              </a:rPr>
              <a:t>向</a:t>
            </a:r>
            <a:r>
              <a:rPr lang="zh-TW" altLang="en-US" dirty="0">
                <a:sym typeface="Wingdings" panose="05000000000000000000" pitchFamily="2" charset="2"/>
              </a:rPr>
              <a:t>右箭頭」</a:t>
            </a:r>
            <a:endParaRPr lang="en-US" altLang="zh-TW" dirty="0">
              <a:sym typeface="Wingdings" panose="05000000000000000000" pitchFamily="2" charset="2"/>
            </a:endParaRPr>
          </a:p>
          <a:p>
            <a:pPr marL="742950" indent="-742950">
              <a:buFont typeface="+mj-lt"/>
              <a:buAutoNum type="arabicPeriod"/>
            </a:pPr>
            <a:r>
              <a:rPr lang="zh-TW" altLang="en-US" dirty="0" smtClean="0">
                <a:sym typeface="Wingdings" panose="05000000000000000000" pitchFamily="2" charset="2"/>
              </a:rPr>
              <a:t>再</a:t>
            </a:r>
            <a:r>
              <a:rPr lang="zh-TW" altLang="en-US" dirty="0">
                <a:sym typeface="Wingdings" panose="05000000000000000000" pitchFamily="2" charset="2"/>
              </a:rPr>
              <a:t>按</a:t>
            </a:r>
            <a:r>
              <a:rPr lang="zh-TW" altLang="en-US" dirty="0" smtClean="0">
                <a:sym typeface="Wingdings" panose="05000000000000000000" pitchFamily="2" charset="2"/>
              </a:rPr>
              <a:t>「</a:t>
            </a:r>
            <a:r>
              <a:rPr lang="en-US" altLang="zh-TW" dirty="0" err="1">
                <a:sym typeface="Wingdings" panose="05000000000000000000" pitchFamily="2" charset="2"/>
              </a:rPr>
              <a:t>Ctrl+Shift</a:t>
            </a:r>
            <a:r>
              <a:rPr lang="en-US" altLang="zh-TW" dirty="0">
                <a:sym typeface="Wingdings" panose="05000000000000000000" pitchFamily="2" charset="2"/>
              </a:rPr>
              <a:t>+</a:t>
            </a:r>
            <a:r>
              <a:rPr lang="zh-TW" altLang="en-US" dirty="0" smtClean="0">
                <a:sym typeface="Wingdings" panose="05000000000000000000" pitchFamily="2" charset="2"/>
              </a:rPr>
              <a:t>向下箭頭</a:t>
            </a:r>
            <a:r>
              <a:rPr lang="zh-TW" altLang="en-US" dirty="0">
                <a:sym typeface="Wingdings" panose="05000000000000000000" pitchFamily="2" charset="2"/>
              </a:rPr>
              <a:t>」</a:t>
            </a:r>
            <a:endParaRPr lang="en-US" altLang="zh-TW" dirty="0">
              <a:sym typeface="Wingdings" panose="05000000000000000000" pitchFamily="2" charset="2"/>
            </a:endParaRPr>
          </a:p>
          <a:p>
            <a:pPr marL="742950" indent="-742950">
              <a:buFont typeface="+mj-lt"/>
              <a:buAutoNum type="arabicPeriod"/>
            </a:pPr>
            <a:r>
              <a:rPr lang="zh-TW" altLang="en-US" dirty="0" smtClean="0">
                <a:sym typeface="Wingdings" panose="05000000000000000000" pitchFamily="2" charset="2"/>
              </a:rPr>
              <a:t>按「</a:t>
            </a:r>
            <a:r>
              <a:rPr lang="en-US" altLang="zh-TW" dirty="0" err="1" smtClean="0">
                <a:sym typeface="Wingdings" panose="05000000000000000000" pitchFamily="2" charset="2"/>
              </a:rPr>
              <a:t>Ctrl+C</a:t>
            </a:r>
            <a:r>
              <a:rPr lang="zh-TW" altLang="en-US" dirty="0" smtClean="0">
                <a:sym typeface="Wingdings" panose="05000000000000000000" pitchFamily="2" charset="2"/>
              </a:rPr>
              <a:t>」</a:t>
            </a:r>
            <a:endParaRPr lang="en-US" altLang="zh-TW" dirty="0" smtClean="0">
              <a:sym typeface="Wingdings" panose="05000000000000000000" pitchFamily="2" charset="2"/>
            </a:endParaRPr>
          </a:p>
          <a:p>
            <a:pPr marL="742950" indent="-742950">
              <a:buFont typeface="+mj-lt"/>
              <a:buAutoNum type="arabicPeriod"/>
            </a:pPr>
            <a:r>
              <a:rPr lang="zh-TW" altLang="en-US" dirty="0">
                <a:sym typeface="Wingdings" panose="05000000000000000000" pitchFamily="2" charset="2"/>
              </a:rPr>
              <a:t>點選「化工</a:t>
            </a:r>
            <a:r>
              <a:rPr lang="zh-TW" altLang="en-US" dirty="0" smtClean="0">
                <a:sym typeface="Wingdings" panose="05000000000000000000" pitchFamily="2" charset="2"/>
              </a:rPr>
              <a:t>」工作表後，按下「</a:t>
            </a:r>
            <a:r>
              <a:rPr lang="en-US" altLang="zh-TW" dirty="0" smtClean="0">
                <a:sym typeface="Wingdings" panose="05000000000000000000" pitchFamily="2" charset="2"/>
              </a:rPr>
              <a:t>Enter</a:t>
            </a:r>
            <a:r>
              <a:rPr lang="zh-TW" altLang="en-US" dirty="0" smtClean="0">
                <a:sym typeface="Wingdings" panose="05000000000000000000" pitchFamily="2" charset="2"/>
              </a:rPr>
              <a:t>」</a:t>
            </a:r>
            <a:endParaRPr lang="en-US" altLang="zh-TW" dirty="0" smtClean="0">
              <a:sym typeface="Wingdings" panose="05000000000000000000" pitchFamily="2" charset="2"/>
            </a:endParaRPr>
          </a:p>
          <a:p>
            <a:pPr marL="742950" indent="-742950">
              <a:buFont typeface="+mj-lt"/>
              <a:buAutoNum type="arabicPeriod"/>
            </a:pPr>
            <a:r>
              <a:rPr lang="zh-TW" altLang="en-US" dirty="0" smtClean="0">
                <a:sym typeface="Wingdings" panose="05000000000000000000" pitchFamily="2" charset="2"/>
              </a:rPr>
              <a:t>常用索引標籤的格式設定「自動調整欄寬」</a:t>
            </a:r>
            <a:endParaRPr lang="en-US" altLang="zh-TW" dirty="0">
              <a:sym typeface="Wingdings" panose="05000000000000000000" pitchFamily="2" charset="2"/>
            </a:endParaRPr>
          </a:p>
          <a:p>
            <a:pPr marL="742950" indent="-742950">
              <a:buFont typeface="+mj-lt"/>
              <a:buAutoNum type="arabicPeriod"/>
            </a:pPr>
            <a:r>
              <a:rPr lang="zh-TW" altLang="en-US" dirty="0" smtClean="0">
                <a:sym typeface="Wingdings" panose="05000000000000000000" pitchFamily="2" charset="2"/>
              </a:rPr>
              <a:t>點選</a:t>
            </a:r>
            <a:r>
              <a:rPr lang="zh-TW" altLang="en-US" smtClean="0">
                <a:sym typeface="Wingdings" panose="05000000000000000000" pitchFamily="2" charset="2"/>
              </a:rPr>
              <a:t>回</a:t>
            </a:r>
            <a:r>
              <a:rPr lang="zh-TW" altLang="en-US">
                <a:sym typeface="Wingdings" panose="05000000000000000000" pitchFamily="2" charset="2"/>
              </a:rPr>
              <a:t>「資料篩選」</a:t>
            </a:r>
            <a:r>
              <a:rPr lang="zh-TW" altLang="en-US" dirty="0">
                <a:sym typeface="Wingdings" panose="05000000000000000000" pitchFamily="2" charset="2"/>
              </a:rPr>
              <a:t>工作</a:t>
            </a:r>
            <a:r>
              <a:rPr lang="zh-TW" altLang="en-US" dirty="0" smtClean="0">
                <a:sym typeface="Wingdings" panose="05000000000000000000" pitchFamily="2" charset="2"/>
              </a:rPr>
              <a:t>表</a:t>
            </a:r>
            <a:endParaRPr lang="en-US" altLang="zh-TW" dirty="0" smtClean="0">
              <a:sym typeface="Wingdings" panose="05000000000000000000" pitchFamily="2" charset="2"/>
            </a:endParaRPr>
          </a:p>
          <a:p>
            <a:pPr marL="742950" indent="-742950">
              <a:buFont typeface="+mj-lt"/>
              <a:buAutoNum type="arabicPeriod"/>
            </a:pPr>
            <a:r>
              <a:rPr lang="zh-TW" altLang="en-US" dirty="0"/>
              <a:t>點選資料索引標籤的「篩選」</a:t>
            </a:r>
            <a:endParaRPr lang="en-US" altLang="zh-TW" dirty="0"/>
          </a:p>
          <a:p>
            <a:pPr marL="742950" indent="-742950">
              <a:buFont typeface="+mj-lt"/>
              <a:buAutoNum type="arabicPeriod"/>
            </a:pPr>
            <a:r>
              <a:rPr lang="zh-TW" altLang="en-US" smtClean="0"/>
              <a:t>按下</a:t>
            </a:r>
            <a:r>
              <a:rPr lang="zh-TW" altLang="en-US" dirty="0"/>
              <a:t>「</a:t>
            </a:r>
            <a:r>
              <a:rPr lang="en-US" altLang="zh-TW" dirty="0" err="1"/>
              <a:t>Ctrl+Home</a:t>
            </a:r>
            <a:r>
              <a:rPr lang="zh-TW" altLang="en-US" dirty="0">
                <a:sym typeface="Wingdings" panose="05000000000000000000" pitchFamily="2" charset="2"/>
              </a:rPr>
              <a:t>」到第一格</a:t>
            </a:r>
            <a:endParaRPr lang="en-US" altLang="zh-TW" dirty="0">
              <a:sym typeface="Wingdings" panose="05000000000000000000" pitchFamily="2" charset="2"/>
            </a:endParaRPr>
          </a:p>
          <a:p>
            <a:pPr marL="742950" indent="-742950">
              <a:buFont typeface="+mj-lt"/>
              <a:buAutoNum type="arabicPeriod"/>
            </a:pPr>
            <a:r>
              <a:rPr lang="zh-TW" altLang="en-US" dirty="0" smtClean="0">
                <a:sym typeface="Wingdings" panose="05000000000000000000" pitchFamily="2" charset="2"/>
              </a:rPr>
              <a:t>停止</a:t>
            </a:r>
            <a:r>
              <a:rPr lang="zh-TW" altLang="en-US" dirty="0">
                <a:sym typeface="Wingdings" panose="05000000000000000000" pitchFamily="2" charset="2"/>
              </a:rPr>
              <a:t>錄製</a:t>
            </a:r>
            <a:endParaRPr lang="zh-TW" altLang="en-US" dirty="0"/>
          </a:p>
          <a:p>
            <a:pPr marL="742950" indent="-742950">
              <a:buFont typeface="+mj-lt"/>
              <a:buAutoNum type="arabicPeriod"/>
            </a:pPr>
            <a:endParaRPr lang="en-US" altLang="zh-TW" dirty="0">
              <a:sym typeface="Wingdings" panose="05000000000000000000" pitchFamily="2" charset="2"/>
            </a:endParaRP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23159162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/>
              <a:t>語法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899592" y="1084676"/>
            <a:ext cx="7286676" cy="4000528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en-US" altLang="zh-TW" dirty="0"/>
              <a:t>Sub </a:t>
            </a:r>
            <a:r>
              <a:rPr lang="zh-TW" altLang="en-US" dirty="0"/>
              <a:t>取得分類資料</a:t>
            </a:r>
            <a:r>
              <a:rPr lang="en-US" altLang="zh-TW" dirty="0"/>
              <a:t>()</a:t>
            </a:r>
          </a:p>
          <a:p>
            <a:pPr>
              <a:buNone/>
            </a:pPr>
            <a:r>
              <a:rPr lang="en-US" altLang="zh-TW" smtClean="0"/>
              <a:t>    </a:t>
            </a:r>
            <a:r>
              <a:rPr lang="en-US" altLang="zh-TW"/>
              <a:t>Range("A1").Select</a:t>
            </a:r>
          </a:p>
          <a:p>
            <a:pPr>
              <a:buNone/>
            </a:pPr>
            <a:r>
              <a:rPr lang="en-US" altLang="zh-TW"/>
              <a:t>    Selection.AutoFilter</a:t>
            </a:r>
          </a:p>
          <a:p>
            <a:pPr>
              <a:buNone/>
            </a:pPr>
            <a:r>
              <a:rPr lang="en-US" altLang="zh-TW"/>
              <a:t>    ActiveSheet.Range("$A$1:$K$2154").AutoFilter Field:=4, Criteria1:="</a:t>
            </a:r>
            <a:r>
              <a:rPr lang="zh-TW" altLang="en-US"/>
              <a:t>化工</a:t>
            </a:r>
            <a:r>
              <a:rPr lang="en-US" altLang="zh-TW"/>
              <a:t>"</a:t>
            </a:r>
          </a:p>
          <a:p>
            <a:pPr>
              <a:buNone/>
            </a:pPr>
            <a:r>
              <a:rPr lang="en-US" altLang="zh-TW"/>
              <a:t>    Range(Selection, Selection.End(xlToRight)).Select</a:t>
            </a:r>
          </a:p>
          <a:p>
            <a:pPr>
              <a:buNone/>
            </a:pPr>
            <a:r>
              <a:rPr lang="en-US" altLang="zh-TW"/>
              <a:t>    Range(Selection, Selection.End(xlDown)).Select</a:t>
            </a:r>
          </a:p>
          <a:p>
            <a:pPr>
              <a:buNone/>
            </a:pPr>
            <a:r>
              <a:rPr lang="en-US" altLang="zh-TW"/>
              <a:t>    Selection.Copy</a:t>
            </a:r>
          </a:p>
          <a:p>
            <a:pPr>
              <a:buNone/>
            </a:pPr>
            <a:r>
              <a:rPr lang="en-US" altLang="zh-TW"/>
              <a:t>    Sheets("</a:t>
            </a:r>
            <a:r>
              <a:rPr lang="zh-TW" altLang="en-US"/>
              <a:t>化工</a:t>
            </a:r>
            <a:r>
              <a:rPr lang="en-US" altLang="zh-TW"/>
              <a:t>").Select</a:t>
            </a:r>
          </a:p>
          <a:p>
            <a:pPr>
              <a:buNone/>
            </a:pPr>
            <a:r>
              <a:rPr lang="en-US" altLang="zh-TW"/>
              <a:t>    ActiveSheet.Paste</a:t>
            </a:r>
          </a:p>
          <a:p>
            <a:pPr>
              <a:buNone/>
            </a:pPr>
            <a:r>
              <a:rPr lang="en-US" altLang="zh-TW"/>
              <a:t>    Application.CutCopyMode = False</a:t>
            </a:r>
          </a:p>
          <a:p>
            <a:pPr>
              <a:buNone/>
            </a:pPr>
            <a:r>
              <a:rPr lang="en-US" altLang="zh-TW"/>
              <a:t>    Selection.Columns.AutoFit</a:t>
            </a:r>
          </a:p>
          <a:p>
            <a:pPr>
              <a:buNone/>
            </a:pPr>
            <a:r>
              <a:rPr lang="en-US" altLang="zh-TW"/>
              <a:t>    Sheets("</a:t>
            </a:r>
            <a:r>
              <a:rPr lang="zh-TW" altLang="en-US"/>
              <a:t>資料篩選</a:t>
            </a:r>
            <a:r>
              <a:rPr lang="en-US" altLang="zh-TW"/>
              <a:t>").Select</a:t>
            </a:r>
          </a:p>
          <a:p>
            <a:pPr>
              <a:buNone/>
            </a:pPr>
            <a:r>
              <a:rPr lang="en-US" altLang="zh-TW"/>
              <a:t>    Selection.AutoFilter</a:t>
            </a:r>
          </a:p>
          <a:p>
            <a:pPr>
              <a:buNone/>
            </a:pPr>
            <a:r>
              <a:rPr lang="en-US" altLang="zh-TW"/>
              <a:t>    Range("A1").</a:t>
            </a:r>
            <a:r>
              <a:rPr lang="en-US" altLang="zh-TW"/>
              <a:t>Select </a:t>
            </a:r>
            <a:endParaRPr lang="en-US" altLang="zh-TW" smtClean="0"/>
          </a:p>
          <a:p>
            <a:pPr>
              <a:buNone/>
            </a:pPr>
            <a:r>
              <a:rPr lang="en-US" altLang="zh-TW" smtClean="0"/>
              <a:t>End </a:t>
            </a:r>
            <a:r>
              <a:rPr lang="en-US" altLang="zh-TW" dirty="0"/>
              <a:t>Sub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自動完成資料移動</a:t>
            </a:r>
            <a:endParaRPr lang="en-US" altLang="zh-TW" dirty="0"/>
          </a:p>
        </p:txBody>
      </p:sp>
      <p:sp>
        <p:nvSpPr>
          <p:cNvPr id="5" name="文字版面配置區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zh-TW" altLang="en-US" dirty="0" smtClean="0"/>
              <a:t>利用</a:t>
            </a:r>
            <a:r>
              <a:rPr lang="en-US" altLang="zh-TW" dirty="0" smtClean="0"/>
              <a:t>For</a:t>
            </a:r>
            <a:r>
              <a:rPr lang="zh-TW" altLang="en-US" dirty="0" smtClean="0"/>
              <a:t>迴圈</a:t>
            </a:r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423054720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/>
              <a:t>修改成依工件表名稱的語法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899592" y="1084676"/>
            <a:ext cx="7286676" cy="4000528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zh-TW" altLang="en-US" dirty="0" smtClean="0">
                <a:solidFill>
                  <a:srgbClr val="FF0000"/>
                </a:solidFill>
              </a:rPr>
              <a:t>先結合二個巨集語法，才可以使用</a:t>
            </a:r>
            <a:r>
              <a:rPr lang="en-US" altLang="zh-TW" dirty="0" err="1" smtClean="0">
                <a:solidFill>
                  <a:srgbClr val="FF0000"/>
                </a:solidFill>
              </a:rPr>
              <a:t>my_col</a:t>
            </a:r>
            <a:r>
              <a:rPr lang="zh-TW" altLang="en-US" dirty="0" smtClean="0">
                <a:solidFill>
                  <a:srgbClr val="FF0000"/>
                </a:solidFill>
              </a:rPr>
              <a:t>的變數</a:t>
            </a:r>
            <a:endParaRPr lang="en-US" altLang="zh-TW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en-US" altLang="zh-TW" dirty="0" smtClean="0"/>
          </a:p>
          <a:p>
            <a:pPr>
              <a:buNone/>
            </a:pPr>
            <a:r>
              <a:rPr lang="en-US" altLang="zh-TW" dirty="0">
                <a:solidFill>
                  <a:srgbClr val="FF0000"/>
                </a:solidFill>
              </a:rPr>
              <a:t>For </a:t>
            </a:r>
            <a:r>
              <a:rPr lang="en-US" altLang="zh-TW" dirty="0" err="1">
                <a:solidFill>
                  <a:srgbClr val="FF0000"/>
                </a:solidFill>
              </a:rPr>
              <a:t>i</a:t>
            </a:r>
            <a:r>
              <a:rPr lang="en-US" altLang="zh-TW" dirty="0">
                <a:solidFill>
                  <a:srgbClr val="FF0000"/>
                </a:solidFill>
              </a:rPr>
              <a:t> = 2 To </a:t>
            </a:r>
            <a:r>
              <a:rPr lang="en-US" altLang="zh-TW" dirty="0" err="1">
                <a:solidFill>
                  <a:srgbClr val="FF0000"/>
                </a:solidFill>
              </a:rPr>
              <a:t>Worksheets.Count</a:t>
            </a:r>
            <a:endParaRPr lang="en-US" altLang="zh-TW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TW" smtClean="0"/>
              <a:t>    Range</a:t>
            </a:r>
            <a:r>
              <a:rPr lang="en-US" altLang="zh-TW"/>
              <a:t>("A1").Select    </a:t>
            </a:r>
          </a:p>
          <a:p>
            <a:pPr>
              <a:buNone/>
            </a:pPr>
            <a:r>
              <a:rPr lang="en-US" altLang="zh-TW" smtClean="0"/>
              <a:t>    Selection.AutoFilter</a:t>
            </a:r>
            <a:endParaRPr lang="en-US" altLang="zh-TW" dirty="0"/>
          </a:p>
          <a:p>
            <a:pPr>
              <a:buNone/>
            </a:pPr>
            <a:r>
              <a:rPr lang="en-US" altLang="zh-TW" dirty="0"/>
              <a:t>    </a:t>
            </a:r>
            <a:r>
              <a:rPr lang="en-US" altLang="zh-TW" dirty="0" err="1"/>
              <a:t>ActiveSheet.Range</a:t>
            </a:r>
            <a:r>
              <a:rPr lang="en-US" altLang="zh-TW" dirty="0"/>
              <a:t>("$A$1:$K$2154").AutoFilter Field</a:t>
            </a:r>
            <a:r>
              <a:rPr lang="en-US" altLang="zh-TW" dirty="0" smtClean="0"/>
              <a:t>:=</a:t>
            </a:r>
            <a:r>
              <a:rPr lang="en-US" altLang="zh-TW" dirty="0">
                <a:solidFill>
                  <a:srgbClr val="FF0000"/>
                </a:solidFill>
              </a:rPr>
              <a:t> </a:t>
            </a:r>
            <a:r>
              <a:rPr lang="en-US" altLang="zh-TW" dirty="0" err="1">
                <a:solidFill>
                  <a:srgbClr val="FF0000"/>
                </a:solidFill>
              </a:rPr>
              <a:t>my_col</a:t>
            </a:r>
            <a:r>
              <a:rPr lang="en-US" altLang="zh-TW" dirty="0" smtClean="0"/>
              <a:t>, </a:t>
            </a:r>
            <a:r>
              <a:rPr lang="en-US" altLang="zh-TW" dirty="0"/>
              <a:t>Criteria1</a:t>
            </a:r>
            <a:r>
              <a:rPr lang="en-US" altLang="zh-TW" dirty="0" smtClean="0"/>
              <a:t>:=</a:t>
            </a:r>
            <a:r>
              <a:rPr lang="en-US" altLang="zh-TW" dirty="0">
                <a:solidFill>
                  <a:srgbClr val="FF0000"/>
                </a:solidFill>
              </a:rPr>
              <a:t> Sheets(</a:t>
            </a:r>
            <a:r>
              <a:rPr lang="en-US" altLang="zh-TW" dirty="0" err="1">
                <a:solidFill>
                  <a:srgbClr val="FF0000"/>
                </a:solidFill>
              </a:rPr>
              <a:t>i</a:t>
            </a:r>
            <a:r>
              <a:rPr lang="en-US" altLang="zh-TW">
                <a:solidFill>
                  <a:srgbClr val="FF0000"/>
                </a:solidFill>
              </a:rPr>
              <a:t>).</a:t>
            </a:r>
            <a:r>
              <a:rPr lang="en-US" altLang="zh-TW" smtClean="0">
                <a:solidFill>
                  <a:srgbClr val="FF0000"/>
                </a:solidFill>
              </a:rPr>
              <a:t>Name</a:t>
            </a:r>
            <a:r>
              <a:rPr lang="en-US" altLang="zh-TW" smtClean="0"/>
              <a:t>    </a:t>
            </a:r>
            <a:endParaRPr lang="en-US" altLang="zh-TW" dirty="0"/>
          </a:p>
          <a:p>
            <a:pPr>
              <a:buNone/>
            </a:pPr>
            <a:r>
              <a:rPr lang="en-US" altLang="zh-TW" dirty="0"/>
              <a:t>    Range(Selection, </a:t>
            </a:r>
            <a:r>
              <a:rPr lang="en-US" altLang="zh-TW" dirty="0" err="1"/>
              <a:t>Selection.End</a:t>
            </a:r>
            <a:r>
              <a:rPr lang="en-US" altLang="zh-TW" dirty="0"/>
              <a:t>(</a:t>
            </a:r>
            <a:r>
              <a:rPr lang="en-US" altLang="zh-TW" dirty="0" err="1"/>
              <a:t>xlDown</a:t>
            </a:r>
            <a:r>
              <a:rPr lang="en-US" altLang="zh-TW" dirty="0"/>
              <a:t>)).Select</a:t>
            </a:r>
          </a:p>
          <a:p>
            <a:pPr>
              <a:buNone/>
            </a:pPr>
            <a:r>
              <a:rPr lang="en-US" altLang="zh-TW" dirty="0"/>
              <a:t>    Range(Selection, </a:t>
            </a:r>
            <a:r>
              <a:rPr lang="en-US" altLang="zh-TW" dirty="0" err="1"/>
              <a:t>Selection.End</a:t>
            </a:r>
            <a:r>
              <a:rPr lang="en-US" altLang="zh-TW" dirty="0"/>
              <a:t>(</a:t>
            </a:r>
            <a:r>
              <a:rPr lang="en-US" altLang="zh-TW" dirty="0" err="1"/>
              <a:t>xlToRight</a:t>
            </a:r>
            <a:r>
              <a:rPr lang="en-US" altLang="zh-TW" dirty="0"/>
              <a:t>)).Select</a:t>
            </a:r>
          </a:p>
          <a:p>
            <a:pPr>
              <a:buNone/>
            </a:pPr>
            <a:r>
              <a:rPr lang="en-US" altLang="zh-TW" dirty="0"/>
              <a:t>    </a:t>
            </a:r>
            <a:r>
              <a:rPr lang="en-US" altLang="zh-TW" dirty="0" err="1"/>
              <a:t>Selection.Copy</a:t>
            </a:r>
            <a:endParaRPr lang="en-US" altLang="zh-TW" dirty="0"/>
          </a:p>
          <a:p>
            <a:pPr>
              <a:buNone/>
            </a:pPr>
            <a:r>
              <a:rPr lang="en-US" altLang="zh-TW" dirty="0"/>
              <a:t>    </a:t>
            </a:r>
            <a:r>
              <a:rPr lang="en-US" altLang="zh-TW" dirty="0" smtClean="0"/>
              <a:t>Sheets(</a:t>
            </a:r>
            <a:r>
              <a:rPr lang="en-US" altLang="zh-TW" dirty="0" err="1" smtClean="0">
                <a:solidFill>
                  <a:srgbClr val="FF0000"/>
                </a:solidFill>
              </a:rPr>
              <a:t>i</a:t>
            </a:r>
            <a:r>
              <a:rPr lang="en-US" altLang="zh-TW" dirty="0" smtClean="0"/>
              <a:t>).</a:t>
            </a:r>
            <a:r>
              <a:rPr lang="en-US" altLang="zh-TW" dirty="0"/>
              <a:t>Select</a:t>
            </a:r>
          </a:p>
          <a:p>
            <a:pPr>
              <a:buNone/>
            </a:pPr>
            <a:r>
              <a:rPr lang="en-US" altLang="zh-TW" dirty="0"/>
              <a:t>    </a:t>
            </a:r>
            <a:r>
              <a:rPr lang="en-US" altLang="zh-TW" dirty="0" err="1"/>
              <a:t>ActiveSheet.Paste</a:t>
            </a:r>
            <a:endParaRPr lang="en-US" altLang="zh-TW" dirty="0"/>
          </a:p>
          <a:p>
            <a:pPr>
              <a:buNone/>
            </a:pPr>
            <a:r>
              <a:rPr lang="en-US" altLang="zh-TW" dirty="0"/>
              <a:t>    </a:t>
            </a:r>
            <a:r>
              <a:rPr lang="en-US" altLang="zh-TW" dirty="0" err="1"/>
              <a:t>Application.CutCopyMode</a:t>
            </a:r>
            <a:r>
              <a:rPr lang="en-US" altLang="zh-TW" dirty="0"/>
              <a:t> = False</a:t>
            </a:r>
          </a:p>
          <a:p>
            <a:pPr>
              <a:buNone/>
            </a:pPr>
            <a:r>
              <a:rPr lang="en-US" altLang="zh-TW" dirty="0"/>
              <a:t>    </a:t>
            </a:r>
            <a:r>
              <a:rPr lang="en-US" altLang="zh-TW" dirty="0" err="1"/>
              <a:t>Selection.Columns.AutoFit</a:t>
            </a:r>
            <a:endParaRPr lang="en-US" altLang="zh-TW" dirty="0"/>
          </a:p>
          <a:p>
            <a:pPr>
              <a:buNone/>
            </a:pPr>
            <a:r>
              <a:rPr lang="en-US" altLang="zh-TW" dirty="0"/>
              <a:t>    </a:t>
            </a:r>
            <a:r>
              <a:rPr lang="en-US" altLang="zh-TW" dirty="0" smtClean="0"/>
              <a:t>Sheets(</a:t>
            </a:r>
            <a:r>
              <a:rPr lang="en-US" altLang="zh-TW" dirty="0" smtClean="0">
                <a:solidFill>
                  <a:srgbClr val="FF0000"/>
                </a:solidFill>
              </a:rPr>
              <a:t>1</a:t>
            </a:r>
            <a:r>
              <a:rPr lang="en-US" altLang="zh-TW" dirty="0" smtClean="0"/>
              <a:t>).</a:t>
            </a:r>
            <a:r>
              <a:rPr lang="en-US" altLang="zh-TW" dirty="0"/>
              <a:t>Select</a:t>
            </a:r>
          </a:p>
          <a:p>
            <a:pPr>
              <a:buNone/>
            </a:pPr>
            <a:r>
              <a:rPr lang="en-US" altLang="zh-TW" dirty="0"/>
              <a:t>    </a:t>
            </a:r>
            <a:r>
              <a:rPr lang="en-US" altLang="zh-TW" dirty="0" err="1"/>
              <a:t>Selection.AutoFilter</a:t>
            </a:r>
            <a:endParaRPr lang="en-US" altLang="zh-TW" dirty="0"/>
          </a:p>
          <a:p>
            <a:pPr>
              <a:buNone/>
            </a:pPr>
            <a:r>
              <a:rPr lang="en-US" altLang="zh-TW" dirty="0"/>
              <a:t>    Range("A1").</a:t>
            </a:r>
            <a:r>
              <a:rPr lang="en-US" altLang="zh-TW" dirty="0" smtClean="0"/>
              <a:t>Select</a:t>
            </a:r>
          </a:p>
          <a:p>
            <a:pPr>
              <a:buNone/>
            </a:pPr>
            <a:r>
              <a:rPr lang="en-US" altLang="zh-TW" dirty="0">
                <a:solidFill>
                  <a:srgbClr val="FF0000"/>
                </a:solidFill>
              </a:rPr>
              <a:t>Next</a:t>
            </a:r>
          </a:p>
          <a:p>
            <a:pPr>
              <a:buNone/>
            </a:pPr>
            <a:r>
              <a:rPr lang="en-US" altLang="zh-TW" dirty="0" smtClean="0"/>
              <a:t>End </a:t>
            </a:r>
            <a:r>
              <a:rPr lang="en-US" altLang="zh-TW" dirty="0"/>
              <a:t>Sub</a:t>
            </a:r>
          </a:p>
        </p:txBody>
      </p:sp>
    </p:spTree>
    <p:extLst>
      <p:ext uri="{BB962C8B-B14F-4D97-AF65-F5344CB8AC3E}">
        <p14:creationId xmlns:p14="http://schemas.microsoft.com/office/powerpoint/2010/main" val="355790717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/>
              <a:t>修改資料範圍</a:t>
            </a:r>
          </a:p>
        </p:txBody>
      </p:sp>
      <p:sp>
        <p:nvSpPr>
          <p:cNvPr id="5" name="文字版面配置區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en-US" altLang="zh-TW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mtClean="0"/>
              <a:t>語法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004702" y="915566"/>
            <a:ext cx="7891810" cy="400052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altLang="zh-TW" sz="1200" b="1" dirty="0"/>
              <a:t>Sub </a:t>
            </a:r>
            <a:r>
              <a:rPr lang="zh-TW" altLang="en-US" sz="1200" b="1" dirty="0"/>
              <a:t>取得分類工作表</a:t>
            </a:r>
            <a:r>
              <a:rPr lang="en-US" altLang="zh-TW" sz="1200" b="1" dirty="0"/>
              <a:t>()</a:t>
            </a:r>
          </a:p>
          <a:p>
            <a:pPr>
              <a:buNone/>
            </a:pPr>
            <a:r>
              <a:rPr lang="en-US" altLang="zh-TW" sz="1200" b="1" dirty="0"/>
              <a:t>    </a:t>
            </a:r>
            <a:r>
              <a:rPr lang="en-US" altLang="zh-TW" sz="1200" dirty="0" err="1"/>
              <a:t>my_col</a:t>
            </a:r>
            <a:r>
              <a:rPr lang="en-US" altLang="zh-TW" sz="1200" dirty="0"/>
              <a:t> = </a:t>
            </a:r>
            <a:r>
              <a:rPr lang="en-US" altLang="zh-TW" sz="1200" dirty="0" err="1"/>
              <a:t>ActiveCell.Column</a:t>
            </a:r>
            <a:endParaRPr lang="en-US" altLang="zh-TW" sz="1200" dirty="0"/>
          </a:p>
          <a:p>
            <a:pPr>
              <a:buNone/>
            </a:pPr>
            <a:r>
              <a:rPr lang="en-US" altLang="zh-TW" sz="1200" b="1" dirty="0"/>
              <a:t>    Range("A1").</a:t>
            </a:r>
            <a:r>
              <a:rPr lang="en-US" altLang="zh-TW" sz="1200" b="1" dirty="0" smtClean="0"/>
              <a:t>Select</a:t>
            </a:r>
          </a:p>
          <a:p>
            <a:pPr>
              <a:buNone/>
            </a:pPr>
            <a:r>
              <a:rPr lang="en-US" altLang="zh-TW" sz="1200" dirty="0" smtClean="0">
                <a:solidFill>
                  <a:srgbClr val="FF0000"/>
                </a:solidFill>
              </a:rPr>
              <a:t>    </a:t>
            </a:r>
            <a:r>
              <a:rPr lang="en-US" altLang="zh-TW" sz="1200" dirty="0" err="1" smtClean="0">
                <a:solidFill>
                  <a:srgbClr val="FF0000"/>
                </a:solidFill>
              </a:rPr>
              <a:t>my_r</a:t>
            </a:r>
            <a:r>
              <a:rPr lang="en-US" altLang="zh-TW" sz="1200" dirty="0" smtClean="0">
                <a:solidFill>
                  <a:srgbClr val="FF0000"/>
                </a:solidFill>
              </a:rPr>
              <a:t> </a:t>
            </a:r>
            <a:r>
              <a:rPr lang="en-US" altLang="zh-TW" sz="1200" dirty="0">
                <a:solidFill>
                  <a:srgbClr val="FF0000"/>
                </a:solidFill>
              </a:rPr>
              <a:t>= </a:t>
            </a:r>
            <a:r>
              <a:rPr lang="en-US" altLang="zh-TW" sz="1200" dirty="0" err="1">
                <a:solidFill>
                  <a:srgbClr val="FF0000"/>
                </a:solidFill>
              </a:rPr>
              <a:t>Selection.End</a:t>
            </a:r>
            <a:r>
              <a:rPr lang="en-US" altLang="zh-TW" sz="1200" dirty="0">
                <a:solidFill>
                  <a:srgbClr val="FF0000"/>
                </a:solidFill>
              </a:rPr>
              <a:t>(</a:t>
            </a:r>
            <a:r>
              <a:rPr lang="en-US" altLang="zh-TW" sz="1200" dirty="0" err="1">
                <a:solidFill>
                  <a:srgbClr val="FF0000"/>
                </a:solidFill>
              </a:rPr>
              <a:t>xlToRight</a:t>
            </a:r>
            <a:r>
              <a:rPr lang="en-US" altLang="zh-TW" sz="1200" dirty="0">
                <a:solidFill>
                  <a:srgbClr val="FF0000"/>
                </a:solidFill>
              </a:rPr>
              <a:t>).Offset(0, 1).Address</a:t>
            </a:r>
          </a:p>
          <a:p>
            <a:pPr>
              <a:buNone/>
            </a:pPr>
            <a:r>
              <a:rPr lang="en-US" altLang="zh-TW" sz="1200" dirty="0" smtClean="0">
                <a:solidFill>
                  <a:srgbClr val="FF0000"/>
                </a:solidFill>
              </a:rPr>
              <a:t>    </a:t>
            </a:r>
            <a:r>
              <a:rPr lang="en-US" altLang="zh-TW" sz="1200" dirty="0" err="1" smtClean="0">
                <a:solidFill>
                  <a:srgbClr val="FF0000"/>
                </a:solidFill>
              </a:rPr>
              <a:t>my_rang</a:t>
            </a:r>
            <a:r>
              <a:rPr lang="en-US" altLang="zh-TW" sz="1200" dirty="0" smtClean="0">
                <a:solidFill>
                  <a:srgbClr val="FF0000"/>
                </a:solidFill>
              </a:rPr>
              <a:t> </a:t>
            </a:r>
            <a:r>
              <a:rPr lang="en-US" altLang="zh-TW" sz="1200" dirty="0">
                <a:solidFill>
                  <a:srgbClr val="FF0000"/>
                </a:solidFill>
              </a:rPr>
              <a:t>= Range("a1", </a:t>
            </a:r>
            <a:r>
              <a:rPr lang="en-US" altLang="zh-TW" sz="1200" dirty="0" err="1">
                <a:solidFill>
                  <a:srgbClr val="FF0000"/>
                </a:solidFill>
              </a:rPr>
              <a:t>ActiveCell.SpecialCells</a:t>
            </a:r>
            <a:r>
              <a:rPr lang="en-US" altLang="zh-TW" sz="1200" dirty="0">
                <a:solidFill>
                  <a:srgbClr val="FF0000"/>
                </a:solidFill>
              </a:rPr>
              <a:t>(</a:t>
            </a:r>
            <a:r>
              <a:rPr lang="en-US" altLang="zh-TW" sz="1200" dirty="0" err="1">
                <a:solidFill>
                  <a:srgbClr val="FF0000"/>
                </a:solidFill>
              </a:rPr>
              <a:t>xlCellTypeLastCell</a:t>
            </a:r>
            <a:r>
              <a:rPr lang="en-US" altLang="zh-TW" sz="1200" dirty="0">
                <a:solidFill>
                  <a:srgbClr val="FF0000"/>
                </a:solidFill>
              </a:rPr>
              <a:t>)).Address</a:t>
            </a:r>
          </a:p>
          <a:p>
            <a:pPr>
              <a:buNone/>
            </a:pPr>
            <a:r>
              <a:rPr lang="en-US" altLang="zh-TW" sz="1200" b="1" dirty="0" smtClean="0"/>
              <a:t>    </a:t>
            </a:r>
            <a:r>
              <a:rPr lang="en-US" altLang="zh-TW" sz="1200" b="1" dirty="0"/>
              <a:t>Columns(</a:t>
            </a:r>
            <a:r>
              <a:rPr lang="en-US" altLang="zh-TW" sz="1200" dirty="0" err="1"/>
              <a:t>my_col</a:t>
            </a:r>
            <a:r>
              <a:rPr lang="en-US" altLang="zh-TW" sz="1200" dirty="0"/>
              <a:t> </a:t>
            </a:r>
            <a:r>
              <a:rPr lang="en-US" altLang="zh-TW" sz="1200" b="1" dirty="0"/>
              <a:t>).</a:t>
            </a:r>
            <a:r>
              <a:rPr lang="en-US" altLang="zh-TW" sz="1200" b="1" dirty="0" err="1"/>
              <a:t>EntireColumn.AdvancedFilter</a:t>
            </a:r>
            <a:r>
              <a:rPr lang="en-US" altLang="zh-TW" sz="1200" b="1" dirty="0"/>
              <a:t> Action:= _</a:t>
            </a:r>
          </a:p>
          <a:p>
            <a:pPr>
              <a:buNone/>
            </a:pPr>
            <a:r>
              <a:rPr lang="en-US" altLang="zh-TW" sz="1200" b="1" dirty="0"/>
              <a:t>        </a:t>
            </a:r>
            <a:r>
              <a:rPr lang="en-US" altLang="zh-TW" sz="1200" b="1" dirty="0" err="1"/>
              <a:t>xlFilterCopy</a:t>
            </a:r>
            <a:r>
              <a:rPr lang="en-US" altLang="zh-TW" sz="1200" b="1" dirty="0"/>
              <a:t>, </a:t>
            </a:r>
            <a:r>
              <a:rPr lang="en-US" altLang="zh-TW" sz="1200" b="1" dirty="0" err="1"/>
              <a:t>CopyToRange</a:t>
            </a:r>
            <a:r>
              <a:rPr lang="en-US" altLang="zh-TW" sz="1200" b="1" dirty="0" smtClean="0"/>
              <a:t>:=Range(</a:t>
            </a:r>
            <a:r>
              <a:rPr lang="en-US" altLang="zh-TW" sz="1200" b="1" dirty="0" err="1" smtClean="0">
                <a:solidFill>
                  <a:srgbClr val="FF0000"/>
                </a:solidFill>
              </a:rPr>
              <a:t>my_r</a:t>
            </a:r>
            <a:r>
              <a:rPr lang="en-US" altLang="zh-TW" sz="1200" b="1" dirty="0" smtClean="0"/>
              <a:t>), </a:t>
            </a:r>
            <a:r>
              <a:rPr lang="en-US" altLang="zh-TW" sz="1200" b="1" dirty="0"/>
              <a:t>Unique:= True</a:t>
            </a:r>
          </a:p>
          <a:p>
            <a:pPr>
              <a:buNone/>
            </a:pPr>
            <a:r>
              <a:rPr lang="en-US" altLang="zh-TW" sz="1200" b="1" dirty="0"/>
              <a:t>    Range("A1").Select</a:t>
            </a:r>
          </a:p>
          <a:p>
            <a:pPr>
              <a:buNone/>
            </a:pPr>
            <a:r>
              <a:rPr lang="en-US" altLang="zh-TW" sz="1200" b="1" dirty="0"/>
              <a:t>    </a:t>
            </a:r>
            <a:r>
              <a:rPr lang="en-US" altLang="zh-TW" sz="1200" b="1" dirty="0" err="1"/>
              <a:t>Selection.End</a:t>
            </a:r>
            <a:r>
              <a:rPr lang="en-US" altLang="zh-TW" sz="1200" b="1" dirty="0"/>
              <a:t>(</a:t>
            </a:r>
            <a:r>
              <a:rPr lang="en-US" altLang="zh-TW" sz="1200" b="1" dirty="0" err="1"/>
              <a:t>xlToRight</a:t>
            </a:r>
            <a:r>
              <a:rPr lang="en-US" altLang="zh-TW" sz="1200" b="1" dirty="0"/>
              <a:t>).Select</a:t>
            </a:r>
          </a:p>
          <a:p>
            <a:pPr>
              <a:buNone/>
            </a:pPr>
            <a:r>
              <a:rPr lang="en-US" altLang="zh-TW" sz="1200" b="1" dirty="0"/>
              <a:t>    </a:t>
            </a:r>
            <a:r>
              <a:rPr lang="en-US" altLang="zh-TW" sz="1200" b="1" dirty="0" err="1"/>
              <a:t>ActiveCell.Offset</a:t>
            </a:r>
            <a:r>
              <a:rPr lang="en-US" altLang="zh-TW" sz="1200" b="1" dirty="0"/>
              <a:t>(1, 0).Range("A1").Select</a:t>
            </a:r>
          </a:p>
          <a:p>
            <a:pPr>
              <a:buNone/>
            </a:pPr>
            <a:r>
              <a:rPr lang="en-US" altLang="zh-TW" sz="1200" b="1" dirty="0"/>
              <a:t>    While </a:t>
            </a:r>
            <a:r>
              <a:rPr lang="en-US" altLang="zh-TW" sz="1200" b="1" dirty="0" err="1"/>
              <a:t>ActiveCell.Value</a:t>
            </a:r>
            <a:r>
              <a:rPr lang="en-US" altLang="zh-TW" sz="1200" b="1" dirty="0"/>
              <a:t> &lt;&gt; ""</a:t>
            </a:r>
          </a:p>
          <a:p>
            <a:pPr>
              <a:buNone/>
            </a:pPr>
            <a:r>
              <a:rPr lang="en-US" altLang="zh-TW" sz="1200" b="1" dirty="0"/>
              <a:t>        </a:t>
            </a:r>
            <a:r>
              <a:rPr lang="en-US" altLang="zh-TW" sz="1200" b="1" dirty="0" err="1"/>
              <a:t>st_name</a:t>
            </a:r>
            <a:r>
              <a:rPr lang="en-US" altLang="zh-TW" sz="1200" b="1" dirty="0"/>
              <a:t> = </a:t>
            </a:r>
            <a:r>
              <a:rPr lang="en-US" altLang="zh-TW" sz="1200" b="1" dirty="0" err="1"/>
              <a:t>ActiveCell.Value</a:t>
            </a:r>
            <a:endParaRPr lang="en-US" altLang="zh-TW" sz="1200" b="1" dirty="0"/>
          </a:p>
          <a:p>
            <a:pPr>
              <a:buNone/>
            </a:pPr>
            <a:r>
              <a:rPr lang="en-US" altLang="zh-TW" sz="1200" b="1" dirty="0"/>
              <a:t>        </a:t>
            </a:r>
            <a:r>
              <a:rPr lang="en-US" altLang="zh-TW" sz="1200" b="1" dirty="0" err="1"/>
              <a:t>Sheets.Add</a:t>
            </a:r>
            <a:r>
              <a:rPr lang="en-US" altLang="zh-TW" sz="1200" b="1" dirty="0"/>
              <a:t> After:=</a:t>
            </a:r>
            <a:r>
              <a:rPr lang="en-US" altLang="zh-TW" sz="1200" b="1" dirty="0" err="1"/>
              <a:t>ActiveSheet</a:t>
            </a:r>
            <a:endParaRPr lang="en-US" altLang="zh-TW" sz="1200" b="1" dirty="0"/>
          </a:p>
          <a:p>
            <a:pPr>
              <a:buNone/>
            </a:pPr>
            <a:r>
              <a:rPr lang="en-US" altLang="zh-TW" sz="1200" b="1" dirty="0"/>
              <a:t>        Sheets(2).Select</a:t>
            </a:r>
          </a:p>
          <a:p>
            <a:pPr>
              <a:buNone/>
            </a:pPr>
            <a:r>
              <a:rPr lang="en-US" altLang="zh-TW" sz="1200" b="1" dirty="0"/>
              <a:t>        Sheets(2).Name = </a:t>
            </a:r>
            <a:r>
              <a:rPr lang="en-US" altLang="zh-TW" sz="1200" b="1" dirty="0" err="1"/>
              <a:t>st_name</a:t>
            </a:r>
            <a:endParaRPr lang="en-US" altLang="zh-TW" sz="1200" b="1" dirty="0"/>
          </a:p>
          <a:p>
            <a:pPr>
              <a:buNone/>
            </a:pPr>
            <a:r>
              <a:rPr lang="en-US" altLang="zh-TW" sz="1200" b="1" dirty="0"/>
              <a:t>        Sheets(1).Select</a:t>
            </a:r>
          </a:p>
          <a:p>
            <a:pPr>
              <a:buNone/>
            </a:pPr>
            <a:r>
              <a:rPr lang="en-US" altLang="zh-TW" sz="1200" b="1" dirty="0"/>
              <a:t>        </a:t>
            </a:r>
            <a:r>
              <a:rPr lang="en-US" altLang="zh-TW" sz="1200" b="1" dirty="0" err="1"/>
              <a:t>ActiveCell.Offset</a:t>
            </a:r>
            <a:r>
              <a:rPr lang="en-US" altLang="zh-TW" sz="1200" b="1" dirty="0"/>
              <a:t>(1, 0).Range("A1").Select</a:t>
            </a:r>
          </a:p>
          <a:p>
            <a:pPr>
              <a:buNone/>
            </a:pPr>
            <a:r>
              <a:rPr lang="en-US" altLang="zh-TW" sz="1200" b="1" dirty="0"/>
              <a:t>    Wend</a:t>
            </a:r>
          </a:p>
          <a:p>
            <a:pPr>
              <a:buNone/>
            </a:pPr>
            <a:r>
              <a:rPr lang="en-US" altLang="zh-TW" sz="1200" b="1" dirty="0"/>
              <a:t>    </a:t>
            </a:r>
            <a:r>
              <a:rPr lang="en-US" altLang="zh-TW" sz="1200" b="1" dirty="0" err="1" smtClean="0"/>
              <a:t>Selection.EntireColumn.Delete</a:t>
            </a:r>
            <a:endParaRPr lang="en-US" altLang="zh-TW" sz="1200" b="1" dirty="0"/>
          </a:p>
        </p:txBody>
      </p:sp>
    </p:spTree>
    <p:extLst>
      <p:ext uri="{BB962C8B-B14F-4D97-AF65-F5344CB8AC3E}">
        <p14:creationId xmlns:p14="http://schemas.microsoft.com/office/powerpoint/2010/main" val="260397016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/>
              <a:t>語法二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214414" y="1063228"/>
            <a:ext cx="7286676" cy="4000528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en-US" altLang="zh-TW" dirty="0"/>
              <a:t>For </a:t>
            </a:r>
            <a:r>
              <a:rPr lang="en-US" altLang="zh-TW" dirty="0" err="1"/>
              <a:t>i</a:t>
            </a:r>
            <a:r>
              <a:rPr lang="en-US" altLang="zh-TW" dirty="0"/>
              <a:t> = 2 To </a:t>
            </a:r>
            <a:r>
              <a:rPr lang="en-US" altLang="zh-TW" dirty="0" err="1"/>
              <a:t>Worksheets.Count</a:t>
            </a:r>
            <a:endParaRPr lang="en-US" altLang="zh-TW" dirty="0"/>
          </a:p>
          <a:p>
            <a:pPr>
              <a:buNone/>
            </a:pPr>
            <a:endParaRPr lang="en-US" altLang="zh-TW" dirty="0"/>
          </a:p>
          <a:p>
            <a:pPr>
              <a:buNone/>
            </a:pPr>
            <a:r>
              <a:rPr lang="en-US" altLang="zh-TW" dirty="0"/>
              <a:t>    </a:t>
            </a:r>
            <a:r>
              <a:rPr lang="en-US" altLang="zh-TW" dirty="0" err="1"/>
              <a:t>Selection.AutoFilter</a:t>
            </a:r>
            <a:endParaRPr lang="en-US" altLang="zh-TW" dirty="0"/>
          </a:p>
          <a:p>
            <a:pPr>
              <a:buNone/>
            </a:pPr>
            <a:r>
              <a:rPr lang="en-US" altLang="zh-TW" dirty="0"/>
              <a:t>    </a:t>
            </a:r>
            <a:r>
              <a:rPr lang="en-US" altLang="zh-TW" dirty="0" err="1"/>
              <a:t>ActiveSheet.Range</a:t>
            </a:r>
            <a:r>
              <a:rPr lang="en-US" altLang="zh-TW" dirty="0"/>
              <a:t>(</a:t>
            </a:r>
            <a:r>
              <a:rPr lang="en-US" altLang="zh-TW" dirty="0" err="1">
                <a:solidFill>
                  <a:srgbClr val="FF0000"/>
                </a:solidFill>
              </a:rPr>
              <a:t>my_rang</a:t>
            </a:r>
            <a:r>
              <a:rPr lang="en-US" altLang="zh-TW" dirty="0"/>
              <a:t>).AutoFilter Field:=</a:t>
            </a:r>
            <a:r>
              <a:rPr lang="en-US" altLang="zh-TW" dirty="0" err="1"/>
              <a:t>my_col</a:t>
            </a:r>
            <a:r>
              <a:rPr lang="en-US" altLang="zh-TW" dirty="0"/>
              <a:t>, Criteria1:=Sheets(</a:t>
            </a:r>
            <a:r>
              <a:rPr lang="en-US" altLang="zh-TW" dirty="0" err="1"/>
              <a:t>i</a:t>
            </a:r>
            <a:r>
              <a:rPr lang="en-US" altLang="zh-TW" dirty="0"/>
              <a:t>).Name</a:t>
            </a:r>
          </a:p>
          <a:p>
            <a:pPr>
              <a:buNone/>
            </a:pPr>
            <a:r>
              <a:rPr lang="en-US" altLang="zh-TW" dirty="0"/>
              <a:t>    Range("A1").Select</a:t>
            </a:r>
          </a:p>
          <a:p>
            <a:pPr>
              <a:buNone/>
            </a:pPr>
            <a:r>
              <a:rPr lang="en-US" altLang="zh-TW" dirty="0"/>
              <a:t>    Range(Selection, </a:t>
            </a:r>
            <a:r>
              <a:rPr lang="en-US" altLang="zh-TW" dirty="0" err="1"/>
              <a:t>Selection.End</a:t>
            </a:r>
            <a:r>
              <a:rPr lang="en-US" altLang="zh-TW" dirty="0"/>
              <a:t>(</a:t>
            </a:r>
            <a:r>
              <a:rPr lang="en-US" altLang="zh-TW" dirty="0" err="1"/>
              <a:t>xlDown</a:t>
            </a:r>
            <a:r>
              <a:rPr lang="en-US" altLang="zh-TW" dirty="0"/>
              <a:t>)).Select</a:t>
            </a:r>
          </a:p>
          <a:p>
            <a:pPr>
              <a:buNone/>
            </a:pPr>
            <a:r>
              <a:rPr lang="en-US" altLang="zh-TW" dirty="0"/>
              <a:t>    Range(Selection, </a:t>
            </a:r>
            <a:r>
              <a:rPr lang="en-US" altLang="zh-TW" dirty="0" err="1"/>
              <a:t>Selection.End</a:t>
            </a:r>
            <a:r>
              <a:rPr lang="en-US" altLang="zh-TW" dirty="0"/>
              <a:t>(</a:t>
            </a:r>
            <a:r>
              <a:rPr lang="en-US" altLang="zh-TW" dirty="0" err="1"/>
              <a:t>xlToRight</a:t>
            </a:r>
            <a:r>
              <a:rPr lang="en-US" altLang="zh-TW" dirty="0"/>
              <a:t>)).Select</a:t>
            </a:r>
          </a:p>
          <a:p>
            <a:pPr>
              <a:buNone/>
            </a:pPr>
            <a:r>
              <a:rPr lang="en-US" altLang="zh-TW" dirty="0"/>
              <a:t>    </a:t>
            </a:r>
            <a:r>
              <a:rPr lang="en-US" altLang="zh-TW" dirty="0" err="1"/>
              <a:t>Selection.Copy</a:t>
            </a:r>
            <a:endParaRPr lang="en-US" altLang="zh-TW" dirty="0"/>
          </a:p>
          <a:p>
            <a:pPr>
              <a:buNone/>
            </a:pPr>
            <a:r>
              <a:rPr lang="en-US" altLang="zh-TW" dirty="0"/>
              <a:t>    Sheets(</a:t>
            </a:r>
            <a:r>
              <a:rPr lang="en-US" altLang="zh-TW" dirty="0" err="1"/>
              <a:t>i</a:t>
            </a:r>
            <a:r>
              <a:rPr lang="en-US" altLang="zh-TW" dirty="0"/>
              <a:t>).Select</a:t>
            </a:r>
          </a:p>
          <a:p>
            <a:pPr>
              <a:buNone/>
            </a:pPr>
            <a:r>
              <a:rPr lang="en-US" altLang="zh-TW" dirty="0"/>
              <a:t>    </a:t>
            </a:r>
            <a:r>
              <a:rPr lang="en-US" altLang="zh-TW" dirty="0" err="1"/>
              <a:t>ActiveSheet.Paste</a:t>
            </a:r>
            <a:endParaRPr lang="en-US" altLang="zh-TW" dirty="0"/>
          </a:p>
          <a:p>
            <a:pPr>
              <a:buNone/>
            </a:pPr>
            <a:r>
              <a:rPr lang="en-US" altLang="zh-TW" dirty="0"/>
              <a:t>    </a:t>
            </a:r>
            <a:r>
              <a:rPr lang="en-US" altLang="zh-TW" dirty="0" err="1"/>
              <a:t>Application.CutCopyMode</a:t>
            </a:r>
            <a:r>
              <a:rPr lang="en-US" altLang="zh-TW" dirty="0"/>
              <a:t> = False</a:t>
            </a:r>
          </a:p>
          <a:p>
            <a:pPr>
              <a:buNone/>
            </a:pPr>
            <a:r>
              <a:rPr lang="en-US" altLang="zh-TW" dirty="0"/>
              <a:t>    </a:t>
            </a:r>
            <a:r>
              <a:rPr lang="en-US" altLang="zh-TW" dirty="0" err="1"/>
              <a:t>Selection.Columns.AutoFit</a:t>
            </a:r>
            <a:endParaRPr lang="en-US" altLang="zh-TW" dirty="0"/>
          </a:p>
          <a:p>
            <a:pPr>
              <a:buNone/>
            </a:pPr>
            <a:r>
              <a:rPr lang="en-US" altLang="zh-TW" dirty="0"/>
              <a:t>    Sheets(1).Select</a:t>
            </a:r>
          </a:p>
          <a:p>
            <a:pPr>
              <a:buNone/>
            </a:pPr>
            <a:r>
              <a:rPr lang="en-US" altLang="zh-TW" dirty="0"/>
              <a:t>    </a:t>
            </a:r>
            <a:r>
              <a:rPr lang="en-US" altLang="zh-TW" dirty="0" err="1"/>
              <a:t>Selection.AutoFilter</a:t>
            </a:r>
            <a:endParaRPr lang="en-US" altLang="zh-TW" dirty="0"/>
          </a:p>
          <a:p>
            <a:pPr>
              <a:buNone/>
            </a:pPr>
            <a:r>
              <a:rPr lang="en-US" altLang="zh-TW" dirty="0"/>
              <a:t>    Range("A1").Select</a:t>
            </a:r>
          </a:p>
          <a:p>
            <a:pPr>
              <a:buNone/>
            </a:pPr>
            <a:r>
              <a:rPr lang="en-US" altLang="zh-TW" dirty="0"/>
              <a:t>Next</a:t>
            </a:r>
          </a:p>
          <a:p>
            <a:pPr>
              <a:buNone/>
            </a:pPr>
            <a:r>
              <a:rPr lang="en-US" altLang="zh-TW" dirty="0"/>
              <a:t>End Sub</a:t>
            </a:r>
            <a:endParaRPr lang="zh-TW" altLang="en-US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/>
              <a:t>取得分類主題的資料</a:t>
            </a:r>
          </a:p>
        </p:txBody>
      </p:sp>
      <p:sp>
        <p:nvSpPr>
          <p:cNvPr id="5" name="文字版面配置區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/>
              <a:t>以錄製巨集的方式完成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/>
              <a:t>取得分類主題的資料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TW" altLang="en-US" dirty="0"/>
              <a:t>錄製巨集</a:t>
            </a:r>
            <a:endParaRPr lang="en-US" altLang="zh-TW" dirty="0"/>
          </a:p>
          <a:p>
            <a:pPr lvl="1"/>
            <a:r>
              <a:rPr lang="zh-TW" altLang="en-US" dirty="0"/>
              <a:t>利用篩選取得獨一無二的資料</a:t>
            </a:r>
            <a:endParaRPr lang="en-US" altLang="zh-TW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步驟</a:t>
            </a:r>
            <a:endParaRPr lang="zh-TW" altLang="en-US" dirty="0"/>
          </a:p>
        </p:txBody>
      </p:sp>
      <p:sp>
        <p:nvSpPr>
          <p:cNvPr id="5" name="內容版面配置區 4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742950" indent="-742950">
              <a:buFont typeface="+mj-lt"/>
              <a:buAutoNum type="arabicPeriod"/>
            </a:pPr>
            <a:r>
              <a:rPr lang="zh-TW" altLang="en-US">
                <a:sym typeface="Wingdings" panose="05000000000000000000" pitchFamily="2" charset="2"/>
              </a:rPr>
              <a:t>按下「相對位置錄製」</a:t>
            </a:r>
            <a:endParaRPr lang="en-US" altLang="zh-TW">
              <a:sym typeface="Wingdings" panose="05000000000000000000" pitchFamily="2" charset="2"/>
            </a:endParaRPr>
          </a:p>
          <a:p>
            <a:pPr marL="742950" indent="-742950">
              <a:buFont typeface="+mj-lt"/>
              <a:buAutoNum type="arabicPeriod"/>
            </a:pPr>
            <a:r>
              <a:rPr lang="zh-TW" altLang="en-US" smtClean="0"/>
              <a:t>錄製</a:t>
            </a:r>
            <a:r>
              <a:rPr lang="zh-TW" altLang="en-US" dirty="0"/>
              <a:t>巨集，名稱「取得分類」</a:t>
            </a:r>
            <a:endParaRPr lang="en-US" altLang="zh-TW" dirty="0"/>
          </a:p>
          <a:p>
            <a:pPr marL="742950" indent="-742950">
              <a:buFont typeface="+mj-lt"/>
              <a:buAutoNum type="arabicPeriod"/>
            </a:pPr>
            <a:r>
              <a:rPr lang="zh-TW" altLang="en-US" smtClean="0"/>
              <a:t>按下</a:t>
            </a:r>
            <a:r>
              <a:rPr lang="zh-TW" altLang="en-US" dirty="0"/>
              <a:t>「</a:t>
            </a:r>
            <a:r>
              <a:rPr lang="en-US" altLang="zh-TW" dirty="0" err="1"/>
              <a:t>Ctrl+Home</a:t>
            </a:r>
            <a:r>
              <a:rPr lang="zh-TW" altLang="en-US" dirty="0">
                <a:sym typeface="Wingdings" panose="05000000000000000000" pitchFamily="2" charset="2"/>
              </a:rPr>
              <a:t>」到第一格</a:t>
            </a:r>
            <a:endParaRPr lang="en-US" altLang="zh-TW" dirty="0">
              <a:sym typeface="Wingdings" panose="05000000000000000000" pitchFamily="2" charset="2"/>
            </a:endParaRPr>
          </a:p>
          <a:p>
            <a:pPr marL="742950" indent="-742950">
              <a:buFont typeface="+mj-lt"/>
              <a:buAutoNum type="arabicPeriod"/>
            </a:pPr>
            <a:r>
              <a:rPr lang="zh-TW" altLang="en-US" smtClean="0">
                <a:sym typeface="Wingdings" panose="05000000000000000000" pitchFamily="2" charset="2"/>
              </a:rPr>
              <a:t>點選</a:t>
            </a:r>
            <a:r>
              <a:rPr lang="zh-TW" altLang="en-US" dirty="0">
                <a:sym typeface="Wingdings" panose="05000000000000000000" pitchFamily="2" charset="2"/>
              </a:rPr>
              <a:t>資料索引標籤的「進階篩選」</a:t>
            </a:r>
            <a:endParaRPr lang="en-US" altLang="zh-TW" dirty="0">
              <a:sym typeface="Wingdings" panose="05000000000000000000" pitchFamily="2" charset="2"/>
            </a:endParaRPr>
          </a:p>
          <a:p>
            <a:pPr marL="742950" indent="-742950">
              <a:buFont typeface="+mj-lt"/>
              <a:buAutoNum type="arabicPeriod"/>
            </a:pPr>
            <a:r>
              <a:rPr lang="zh-TW" altLang="en-US" dirty="0">
                <a:sym typeface="Wingdings" panose="05000000000000000000" pitchFamily="2" charset="2"/>
              </a:rPr>
              <a:t>選擇「將篩選結果複製到其他地方」</a:t>
            </a:r>
            <a:endParaRPr lang="en-US" altLang="zh-TW" dirty="0">
              <a:sym typeface="Wingdings" panose="05000000000000000000" pitchFamily="2" charset="2"/>
            </a:endParaRPr>
          </a:p>
          <a:p>
            <a:pPr marL="742950" indent="-742950">
              <a:buFont typeface="+mj-lt"/>
              <a:buAutoNum type="arabicPeriod"/>
            </a:pPr>
            <a:r>
              <a:rPr lang="zh-TW" altLang="en-US" dirty="0">
                <a:sym typeface="Wingdings" panose="05000000000000000000" pitchFamily="2" charset="2"/>
              </a:rPr>
              <a:t>資枓範圍選擇「</a:t>
            </a:r>
            <a:r>
              <a:rPr lang="en-US" altLang="zh-TW" dirty="0">
                <a:sym typeface="Wingdings" panose="05000000000000000000" pitchFamily="2" charset="2"/>
              </a:rPr>
              <a:t>D</a:t>
            </a:r>
            <a:r>
              <a:rPr lang="zh-TW" altLang="en-US" dirty="0">
                <a:sym typeface="Wingdings" panose="05000000000000000000" pitchFamily="2" charset="2"/>
              </a:rPr>
              <a:t>」欄</a:t>
            </a:r>
            <a:endParaRPr lang="en-US" altLang="zh-TW" dirty="0">
              <a:sym typeface="Wingdings" panose="05000000000000000000" pitchFamily="2" charset="2"/>
            </a:endParaRPr>
          </a:p>
          <a:p>
            <a:pPr marL="742950" indent="-742950">
              <a:buFont typeface="+mj-lt"/>
              <a:buAutoNum type="arabicPeriod"/>
            </a:pPr>
            <a:r>
              <a:rPr lang="zh-TW" altLang="en-US" smtClean="0">
                <a:sym typeface="Wingdings" panose="05000000000000000000" pitchFamily="2" charset="2"/>
              </a:rPr>
              <a:t>複製</a:t>
            </a:r>
            <a:r>
              <a:rPr lang="zh-TW" altLang="en-US" dirty="0">
                <a:sym typeface="Wingdings" panose="05000000000000000000" pitchFamily="2" charset="2"/>
              </a:rPr>
              <a:t>到選擇「</a:t>
            </a:r>
            <a:r>
              <a:rPr lang="en-US" altLang="zh-TW" dirty="0">
                <a:sym typeface="Wingdings" panose="05000000000000000000" pitchFamily="2" charset="2"/>
              </a:rPr>
              <a:t>L1</a:t>
            </a:r>
            <a:r>
              <a:rPr lang="zh-TW" altLang="en-US" dirty="0">
                <a:sym typeface="Wingdings" panose="05000000000000000000" pitchFamily="2" charset="2"/>
              </a:rPr>
              <a:t> 」</a:t>
            </a:r>
            <a:endParaRPr lang="en-US" altLang="zh-TW" dirty="0">
              <a:sym typeface="Wingdings" panose="05000000000000000000" pitchFamily="2" charset="2"/>
            </a:endParaRPr>
          </a:p>
          <a:p>
            <a:pPr marL="742950" indent="-742950">
              <a:buFont typeface="+mj-lt"/>
              <a:buAutoNum type="arabicPeriod"/>
            </a:pPr>
            <a:r>
              <a:rPr lang="zh-TW" altLang="en-US" dirty="0">
                <a:sym typeface="Wingdings" panose="05000000000000000000" pitchFamily="2" charset="2"/>
              </a:rPr>
              <a:t>勾選「不選重複的記錄」</a:t>
            </a:r>
            <a:endParaRPr lang="en-US" altLang="zh-TW" dirty="0">
              <a:sym typeface="Wingdings" panose="05000000000000000000" pitchFamily="2" charset="2"/>
            </a:endParaRPr>
          </a:p>
          <a:p>
            <a:pPr marL="742950" indent="-742950">
              <a:buFont typeface="+mj-lt"/>
              <a:buAutoNum type="arabicPeriod"/>
            </a:pPr>
            <a:r>
              <a:rPr lang="zh-TW" altLang="en-US" dirty="0">
                <a:sym typeface="Wingdings" panose="05000000000000000000" pitchFamily="2" charset="2"/>
              </a:rPr>
              <a:t>點選「確定」按鈕</a:t>
            </a:r>
            <a:endParaRPr lang="en-US" altLang="zh-TW" dirty="0">
              <a:sym typeface="Wingdings" panose="05000000000000000000" pitchFamily="2" charset="2"/>
            </a:endParaRPr>
          </a:p>
          <a:p>
            <a:pPr marL="742950" indent="-742950">
              <a:buFont typeface="+mj-lt"/>
              <a:buAutoNum type="arabicPeriod"/>
            </a:pPr>
            <a:r>
              <a:rPr lang="zh-TW" altLang="en-US" dirty="0">
                <a:sym typeface="Wingdings" panose="05000000000000000000" pitchFamily="2" charset="2"/>
              </a:rPr>
              <a:t>停止錄製</a:t>
            </a:r>
            <a:endParaRPr lang="zh-TW" altLang="en-US" dirty="0"/>
          </a:p>
          <a:p>
            <a:pPr marL="742950" indent="-742950">
              <a:buFont typeface="+mj-lt"/>
              <a:buAutoNum type="arabicPeriod"/>
            </a:pPr>
            <a:endParaRPr lang="en-US" altLang="zh-TW" dirty="0">
              <a:sym typeface="Wingdings" panose="05000000000000000000" pitchFamily="2" charset="2"/>
            </a:endParaRPr>
          </a:p>
          <a:p>
            <a:endParaRPr lang="zh-TW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5AACB54-EDEC-4738-8F9C-D360F07176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語法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215C981E-C29C-40B0-998B-169457E850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2352" y="1419622"/>
            <a:ext cx="8579296" cy="3394472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altLang="zh-TW" dirty="0"/>
              <a:t>Sub </a:t>
            </a:r>
            <a:r>
              <a:rPr lang="zh-TW" altLang="en-US" dirty="0"/>
              <a:t>取得分類</a:t>
            </a:r>
            <a:r>
              <a:rPr lang="en-US" altLang="zh-TW" dirty="0"/>
              <a:t>()</a:t>
            </a:r>
          </a:p>
          <a:p>
            <a:pPr marL="0" indent="0">
              <a:buNone/>
            </a:pPr>
            <a:endParaRPr lang="en-US" altLang="zh-TW" dirty="0"/>
          </a:p>
          <a:p>
            <a:pPr marL="0" indent="0">
              <a:buNone/>
            </a:pPr>
            <a:r>
              <a:rPr lang="en-US" altLang="zh-TW" dirty="0"/>
              <a:t>    Range("A1").Select</a:t>
            </a:r>
          </a:p>
          <a:p>
            <a:pPr marL="0" indent="0">
              <a:buNone/>
            </a:pPr>
            <a:r>
              <a:rPr lang="en-US" altLang="zh-TW" dirty="0">
                <a:solidFill>
                  <a:srgbClr val="FF0000"/>
                </a:solidFill>
              </a:rPr>
              <a:t>    </a:t>
            </a:r>
            <a:r>
              <a:rPr lang="en-US" altLang="zh-TW" dirty="0" err="1">
                <a:solidFill>
                  <a:srgbClr val="FF0000"/>
                </a:solidFill>
              </a:rPr>
              <a:t>Application.CutCopyMode</a:t>
            </a:r>
            <a:r>
              <a:rPr lang="en-US" altLang="zh-TW" dirty="0">
                <a:solidFill>
                  <a:srgbClr val="FF0000"/>
                </a:solidFill>
              </a:rPr>
              <a:t> = False</a:t>
            </a:r>
          </a:p>
          <a:p>
            <a:pPr marL="0" indent="0">
              <a:buNone/>
            </a:pPr>
            <a:r>
              <a:rPr lang="en-US" altLang="zh-TW" dirty="0">
                <a:solidFill>
                  <a:srgbClr val="FF0000"/>
                </a:solidFill>
              </a:rPr>
              <a:t>    </a:t>
            </a:r>
            <a:r>
              <a:rPr lang="en-US" altLang="zh-TW" dirty="0" err="1">
                <a:solidFill>
                  <a:srgbClr val="FF0000"/>
                </a:solidFill>
              </a:rPr>
              <a:t>Application.CutCopyMode</a:t>
            </a:r>
            <a:r>
              <a:rPr lang="en-US" altLang="zh-TW" dirty="0">
                <a:solidFill>
                  <a:srgbClr val="FF0000"/>
                </a:solidFill>
              </a:rPr>
              <a:t> = False</a:t>
            </a:r>
          </a:p>
          <a:p>
            <a:pPr marL="0" indent="0">
              <a:buNone/>
            </a:pPr>
            <a:r>
              <a:rPr lang="en-US" altLang="zh-TW" dirty="0">
                <a:solidFill>
                  <a:srgbClr val="FF0000"/>
                </a:solidFill>
              </a:rPr>
              <a:t>    </a:t>
            </a:r>
            <a:r>
              <a:rPr lang="en-US" altLang="zh-TW" dirty="0" err="1">
                <a:solidFill>
                  <a:srgbClr val="FF0000"/>
                </a:solidFill>
              </a:rPr>
              <a:t>Application.CutCopyMode</a:t>
            </a:r>
            <a:r>
              <a:rPr lang="en-US" altLang="zh-TW" dirty="0">
                <a:solidFill>
                  <a:srgbClr val="FF0000"/>
                </a:solidFill>
              </a:rPr>
              <a:t> = False</a:t>
            </a:r>
          </a:p>
          <a:p>
            <a:pPr marL="0" indent="0">
              <a:buNone/>
            </a:pPr>
            <a:r>
              <a:rPr lang="en-US" altLang="zh-TW" dirty="0">
                <a:solidFill>
                  <a:srgbClr val="FF0000"/>
                </a:solidFill>
              </a:rPr>
              <a:t>    </a:t>
            </a:r>
            <a:r>
              <a:rPr lang="en-US" altLang="zh-TW" dirty="0" err="1">
                <a:solidFill>
                  <a:srgbClr val="FF0000"/>
                </a:solidFill>
              </a:rPr>
              <a:t>Application.CutCopyMode</a:t>
            </a:r>
            <a:r>
              <a:rPr lang="en-US" altLang="zh-TW" dirty="0">
                <a:solidFill>
                  <a:srgbClr val="FF0000"/>
                </a:solidFill>
              </a:rPr>
              <a:t> = False</a:t>
            </a:r>
          </a:p>
          <a:p>
            <a:pPr marL="0" indent="0">
              <a:buNone/>
            </a:pPr>
            <a:r>
              <a:rPr lang="en-US" altLang="zh-TW" dirty="0"/>
              <a:t>    </a:t>
            </a:r>
            <a:r>
              <a:rPr lang="en-US" altLang="zh-TW" dirty="0" err="1"/>
              <a:t>ActiveCell.Offset</a:t>
            </a:r>
            <a:r>
              <a:rPr lang="en-US" altLang="zh-TW" dirty="0"/>
              <a:t>(0, 3).Columns("A:A").</a:t>
            </a:r>
            <a:r>
              <a:rPr lang="en-US" altLang="zh-TW" dirty="0" err="1"/>
              <a:t>EntireColumn.AdvancedFilter</a:t>
            </a:r>
            <a:r>
              <a:rPr lang="en-US" altLang="zh-TW" dirty="0"/>
              <a:t> Action:= _</a:t>
            </a:r>
          </a:p>
          <a:p>
            <a:pPr marL="0" indent="0">
              <a:buNone/>
            </a:pPr>
            <a:r>
              <a:rPr lang="en-US" altLang="zh-TW" dirty="0"/>
              <a:t>        </a:t>
            </a:r>
            <a:r>
              <a:rPr lang="en-US" altLang="zh-TW" dirty="0" err="1"/>
              <a:t>xlFilterCopy</a:t>
            </a:r>
            <a:r>
              <a:rPr lang="en-US" altLang="zh-TW" dirty="0"/>
              <a:t>, </a:t>
            </a:r>
            <a:r>
              <a:rPr lang="en-US" altLang="zh-TW" dirty="0" err="1"/>
              <a:t>CopyToRange</a:t>
            </a:r>
            <a:r>
              <a:rPr lang="en-US" altLang="zh-TW" dirty="0"/>
              <a:t>:=</a:t>
            </a:r>
            <a:r>
              <a:rPr lang="en-US" altLang="zh-TW" dirty="0" err="1"/>
              <a:t>ActiveCell.Offset</a:t>
            </a:r>
            <a:r>
              <a:rPr lang="en-US" altLang="zh-TW" dirty="0"/>
              <a:t>(0, 11).Range("A1"), Unique:= _ True</a:t>
            </a:r>
          </a:p>
          <a:p>
            <a:pPr marL="0" indent="0">
              <a:buNone/>
            </a:pPr>
            <a:r>
              <a:rPr lang="en-US" altLang="zh-TW" dirty="0"/>
              <a:t>End Sub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2551994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/>
              <a:t>依分類主題建立工作表</a:t>
            </a:r>
          </a:p>
        </p:txBody>
      </p:sp>
      <p:sp>
        <p:nvSpPr>
          <p:cNvPr id="5" name="文字版面配置區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/>
              <a:t>利用錄製巨集取得語法</a:t>
            </a:r>
            <a:r>
              <a:rPr lang="en-US" altLang="zh-TW" dirty="0"/>
              <a:t>(</a:t>
            </a:r>
            <a:r>
              <a:rPr lang="zh-TW" altLang="en-US" dirty="0"/>
              <a:t>相對位置錄製</a:t>
            </a:r>
            <a:r>
              <a:rPr lang="en-US" altLang="zh-TW" dirty="0"/>
              <a:t>)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步驟</a:t>
            </a:r>
            <a:endParaRPr lang="zh-TW" altLang="en-US" dirty="0"/>
          </a:p>
        </p:txBody>
      </p:sp>
      <p:sp>
        <p:nvSpPr>
          <p:cNvPr id="5" name="內容版面配置區 4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742950" indent="-742950">
              <a:buFont typeface="+mj-lt"/>
              <a:buAutoNum type="arabicPeriod"/>
            </a:pPr>
            <a:r>
              <a:rPr lang="zh-TW" altLang="en-US">
                <a:sym typeface="Wingdings" panose="05000000000000000000" pitchFamily="2" charset="2"/>
              </a:rPr>
              <a:t>按下「相對位置錄製」</a:t>
            </a:r>
            <a:endParaRPr lang="en-US" altLang="zh-TW">
              <a:sym typeface="Wingdings" panose="05000000000000000000" pitchFamily="2" charset="2"/>
            </a:endParaRPr>
          </a:p>
          <a:p>
            <a:pPr marL="742950" indent="-742950">
              <a:buFont typeface="+mj-lt"/>
              <a:buAutoNum type="arabicPeriod"/>
            </a:pPr>
            <a:r>
              <a:rPr lang="zh-TW" altLang="en-US" smtClean="0"/>
              <a:t>錄製</a:t>
            </a:r>
            <a:r>
              <a:rPr lang="zh-TW" altLang="en-US" dirty="0"/>
              <a:t>巨集，名稱「建立工作表」</a:t>
            </a:r>
            <a:endParaRPr lang="en-US" altLang="zh-TW" dirty="0"/>
          </a:p>
          <a:p>
            <a:pPr marL="742950" indent="-742950">
              <a:buFont typeface="+mj-lt"/>
              <a:buAutoNum type="arabicPeriod"/>
            </a:pPr>
            <a:r>
              <a:rPr lang="zh-TW" altLang="en-US" smtClean="0"/>
              <a:t>按下</a:t>
            </a:r>
            <a:r>
              <a:rPr lang="zh-TW" altLang="en-US" dirty="0"/>
              <a:t>「</a:t>
            </a:r>
            <a:r>
              <a:rPr lang="en-US" altLang="zh-TW" dirty="0" err="1"/>
              <a:t>Ctrl+Home</a:t>
            </a:r>
            <a:r>
              <a:rPr lang="zh-TW" altLang="en-US" dirty="0">
                <a:sym typeface="Wingdings" panose="05000000000000000000" pitchFamily="2" charset="2"/>
              </a:rPr>
              <a:t>」到第一格</a:t>
            </a:r>
            <a:endParaRPr lang="en-US" altLang="zh-TW" dirty="0">
              <a:sym typeface="Wingdings" panose="05000000000000000000" pitchFamily="2" charset="2"/>
            </a:endParaRPr>
          </a:p>
          <a:p>
            <a:pPr marL="742950" indent="-742950">
              <a:buFont typeface="+mj-lt"/>
              <a:buAutoNum type="arabicPeriod"/>
            </a:pPr>
            <a:r>
              <a:rPr lang="zh-TW" altLang="en-US" smtClean="0">
                <a:sym typeface="Wingdings" panose="05000000000000000000" pitchFamily="2" charset="2"/>
              </a:rPr>
              <a:t>按下</a:t>
            </a:r>
            <a:r>
              <a:rPr lang="zh-TW" altLang="en-US" dirty="0">
                <a:sym typeface="Wingdings" panose="05000000000000000000" pitchFamily="2" charset="2"/>
              </a:rPr>
              <a:t>「</a:t>
            </a:r>
            <a:r>
              <a:rPr lang="en-US" altLang="zh-TW" dirty="0">
                <a:sym typeface="Wingdings" panose="05000000000000000000" pitchFamily="2" charset="2"/>
              </a:rPr>
              <a:t>Ctrl+</a:t>
            </a:r>
            <a:r>
              <a:rPr lang="zh-TW" altLang="en-US" dirty="0">
                <a:sym typeface="Wingdings" panose="05000000000000000000" pitchFamily="2" charset="2"/>
              </a:rPr>
              <a:t>向右箭頭」</a:t>
            </a:r>
            <a:endParaRPr lang="en-US" altLang="zh-TW" dirty="0">
              <a:sym typeface="Wingdings" panose="05000000000000000000" pitchFamily="2" charset="2"/>
            </a:endParaRPr>
          </a:p>
          <a:p>
            <a:pPr marL="742950" indent="-742950">
              <a:buFont typeface="+mj-lt"/>
              <a:buAutoNum type="arabicPeriod"/>
            </a:pPr>
            <a:r>
              <a:rPr lang="zh-TW" altLang="en-US" dirty="0">
                <a:sym typeface="Wingdings" panose="05000000000000000000" pitchFamily="2" charset="2"/>
              </a:rPr>
              <a:t>再按一下向下箭頭</a:t>
            </a:r>
            <a:endParaRPr lang="en-US" altLang="zh-TW" dirty="0">
              <a:sym typeface="Wingdings" panose="05000000000000000000" pitchFamily="2" charset="2"/>
            </a:endParaRPr>
          </a:p>
          <a:p>
            <a:pPr marL="742950" indent="-742950">
              <a:buFont typeface="+mj-lt"/>
              <a:buAutoNum type="arabicPeriod"/>
            </a:pPr>
            <a:r>
              <a:rPr lang="zh-TW" altLang="en-US" dirty="0">
                <a:sym typeface="Wingdings" panose="05000000000000000000" pitchFamily="2" charset="2"/>
              </a:rPr>
              <a:t>點選新增工作表的「</a:t>
            </a:r>
            <a:r>
              <a:rPr lang="en-US" altLang="zh-TW" dirty="0">
                <a:sym typeface="Wingdings" panose="05000000000000000000" pitchFamily="2" charset="2"/>
              </a:rPr>
              <a:t>+</a:t>
            </a:r>
            <a:r>
              <a:rPr lang="zh-TW" altLang="en-US" dirty="0">
                <a:sym typeface="Wingdings" panose="05000000000000000000" pitchFamily="2" charset="2"/>
              </a:rPr>
              <a:t>」號</a:t>
            </a:r>
            <a:endParaRPr lang="en-US" altLang="zh-TW" dirty="0">
              <a:sym typeface="Wingdings" panose="05000000000000000000" pitchFamily="2" charset="2"/>
            </a:endParaRPr>
          </a:p>
          <a:p>
            <a:pPr marL="742950" indent="-742950">
              <a:buFont typeface="+mj-lt"/>
              <a:buAutoNum type="arabicPeriod"/>
            </a:pPr>
            <a:r>
              <a:rPr lang="zh-TW" altLang="en-US" dirty="0">
                <a:sym typeface="Wingdings" panose="05000000000000000000" pitchFamily="2" charset="2"/>
              </a:rPr>
              <a:t>輸入名稱「</a:t>
            </a:r>
            <a:r>
              <a:rPr lang="en-US" altLang="zh-TW" dirty="0">
                <a:sym typeface="Wingdings" panose="05000000000000000000" pitchFamily="2" charset="2"/>
              </a:rPr>
              <a:t>test</a:t>
            </a:r>
            <a:r>
              <a:rPr lang="zh-TW" altLang="en-US" dirty="0">
                <a:sym typeface="Wingdings" panose="05000000000000000000" pitchFamily="2" charset="2"/>
              </a:rPr>
              <a:t>」</a:t>
            </a:r>
            <a:endParaRPr lang="en-US" altLang="zh-TW" dirty="0">
              <a:sym typeface="Wingdings" panose="05000000000000000000" pitchFamily="2" charset="2"/>
            </a:endParaRPr>
          </a:p>
          <a:p>
            <a:pPr marL="742950" indent="-742950">
              <a:buFont typeface="+mj-lt"/>
              <a:buAutoNum type="arabicPeriod"/>
            </a:pPr>
            <a:r>
              <a:rPr lang="zh-TW" altLang="en-US" dirty="0">
                <a:sym typeface="Wingdings" panose="05000000000000000000" pitchFamily="2" charset="2"/>
              </a:rPr>
              <a:t>點選原來</a:t>
            </a:r>
            <a:r>
              <a:rPr lang="zh-TW" altLang="en-US">
                <a:sym typeface="Wingdings" panose="05000000000000000000" pitchFamily="2" charset="2"/>
              </a:rPr>
              <a:t>的</a:t>
            </a:r>
            <a:r>
              <a:rPr lang="zh-TW" altLang="en-US">
                <a:sym typeface="Wingdings" panose="05000000000000000000" pitchFamily="2" charset="2"/>
              </a:rPr>
              <a:t>「資料篩選」</a:t>
            </a:r>
            <a:r>
              <a:rPr lang="zh-TW" altLang="en-US">
                <a:sym typeface="Wingdings" panose="05000000000000000000" pitchFamily="2" charset="2"/>
              </a:rPr>
              <a:t>工作</a:t>
            </a:r>
            <a:r>
              <a:rPr lang="zh-TW" altLang="en-US" smtClean="0">
                <a:sym typeface="Wingdings" panose="05000000000000000000" pitchFamily="2" charset="2"/>
              </a:rPr>
              <a:t>表</a:t>
            </a:r>
            <a:endParaRPr lang="en-US" altLang="zh-TW" smtClean="0">
              <a:sym typeface="Wingdings" panose="05000000000000000000" pitchFamily="2" charset="2"/>
            </a:endParaRPr>
          </a:p>
          <a:p>
            <a:pPr marL="742950" indent="-742950">
              <a:buFont typeface="+mj-lt"/>
              <a:buAutoNum type="arabicPeriod"/>
            </a:pPr>
            <a:r>
              <a:rPr lang="zh-TW" altLang="en-US">
                <a:sym typeface="Wingdings" panose="05000000000000000000" pitchFamily="2" charset="2"/>
              </a:rPr>
              <a:t>再按一下向下箭頭</a:t>
            </a:r>
            <a:endParaRPr lang="en-US" altLang="zh-TW">
              <a:sym typeface="Wingdings" panose="05000000000000000000" pitchFamily="2" charset="2"/>
            </a:endParaRPr>
          </a:p>
          <a:p>
            <a:pPr marL="742950" indent="-742950">
              <a:buFont typeface="+mj-lt"/>
              <a:buAutoNum type="arabicPeriod"/>
            </a:pPr>
            <a:r>
              <a:rPr lang="zh-TW" altLang="en-US" smtClean="0">
                <a:sym typeface="Wingdings" panose="05000000000000000000" pitchFamily="2" charset="2"/>
              </a:rPr>
              <a:t>停止</a:t>
            </a:r>
            <a:r>
              <a:rPr lang="zh-TW" altLang="en-US" dirty="0">
                <a:sym typeface="Wingdings" panose="05000000000000000000" pitchFamily="2" charset="2"/>
              </a:rPr>
              <a:t>錄製</a:t>
            </a:r>
            <a:endParaRPr lang="zh-TW" altLang="en-US" dirty="0"/>
          </a:p>
          <a:p>
            <a:pPr marL="742950" indent="-742950">
              <a:buFont typeface="+mj-lt"/>
              <a:buAutoNum type="arabicPeriod"/>
            </a:pPr>
            <a:endParaRPr lang="en-US" altLang="zh-TW" dirty="0">
              <a:sym typeface="Wingdings" panose="05000000000000000000" pitchFamily="2" charset="2"/>
            </a:endParaRP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7134844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/>
              <a:t>依分類主題建立工作表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US" altLang="zh-TW" dirty="0"/>
              <a:t>Sub </a:t>
            </a:r>
            <a:r>
              <a:rPr lang="zh-TW" altLang="en-US" dirty="0"/>
              <a:t>建立工作表</a:t>
            </a:r>
            <a:r>
              <a:rPr lang="en-US" altLang="zh-TW" dirty="0"/>
              <a:t>()</a:t>
            </a:r>
          </a:p>
          <a:p>
            <a:pPr>
              <a:buNone/>
            </a:pPr>
            <a:r>
              <a:rPr lang="en-US" altLang="zh-TW"/>
              <a:t> </a:t>
            </a:r>
            <a:r>
              <a:rPr lang="en-US" altLang="zh-TW" smtClean="0"/>
              <a:t>   Range</a:t>
            </a:r>
            <a:r>
              <a:rPr lang="en-US" altLang="zh-TW"/>
              <a:t>("A1").Select</a:t>
            </a:r>
          </a:p>
          <a:p>
            <a:pPr>
              <a:buNone/>
            </a:pPr>
            <a:r>
              <a:rPr lang="en-US" altLang="zh-TW"/>
              <a:t>    Selection.End(xlToRight).Select</a:t>
            </a:r>
          </a:p>
          <a:p>
            <a:pPr>
              <a:buNone/>
            </a:pPr>
            <a:r>
              <a:rPr lang="en-US" altLang="zh-TW"/>
              <a:t>    ActiveCell.Offset(1, 0).Range("A1").Select</a:t>
            </a:r>
          </a:p>
          <a:p>
            <a:pPr>
              <a:buNone/>
            </a:pPr>
            <a:r>
              <a:rPr lang="en-US" altLang="zh-TW"/>
              <a:t>    Sheets.Add After:=ActiveSheet</a:t>
            </a:r>
          </a:p>
          <a:p>
            <a:pPr>
              <a:buNone/>
            </a:pPr>
            <a:r>
              <a:rPr lang="en-US" altLang="zh-TW"/>
              <a:t>    Sheets("</a:t>
            </a:r>
            <a:r>
              <a:rPr lang="zh-TW" altLang="en-US"/>
              <a:t>工作表</a:t>
            </a:r>
            <a:r>
              <a:rPr lang="en-US" altLang="zh-TW"/>
              <a:t>1").Select</a:t>
            </a:r>
          </a:p>
          <a:p>
            <a:pPr>
              <a:buNone/>
            </a:pPr>
            <a:r>
              <a:rPr lang="en-US" altLang="zh-TW"/>
              <a:t>    Sheets("</a:t>
            </a:r>
            <a:r>
              <a:rPr lang="zh-TW" altLang="en-US"/>
              <a:t>工作表</a:t>
            </a:r>
            <a:r>
              <a:rPr lang="en-US" altLang="zh-TW"/>
              <a:t>1").Name = "test"</a:t>
            </a:r>
          </a:p>
          <a:p>
            <a:pPr>
              <a:buNone/>
            </a:pPr>
            <a:r>
              <a:rPr lang="en-US" altLang="zh-TW"/>
              <a:t>    Sheets("</a:t>
            </a:r>
            <a:r>
              <a:rPr lang="zh-TW" altLang="en-US"/>
              <a:t>資料篩選</a:t>
            </a:r>
            <a:r>
              <a:rPr lang="en-US" altLang="zh-TW"/>
              <a:t>").Select</a:t>
            </a:r>
          </a:p>
          <a:p>
            <a:pPr>
              <a:buNone/>
            </a:pPr>
            <a:r>
              <a:rPr lang="en-US" altLang="zh-TW"/>
              <a:t>    ActiveCell.Offset(1, 0).Range("A1</a:t>
            </a:r>
            <a:r>
              <a:rPr lang="en-US" altLang="zh-TW"/>
              <a:t>").</a:t>
            </a:r>
            <a:r>
              <a:rPr lang="en-US" altLang="zh-TW" smtClean="0"/>
              <a:t>Select</a:t>
            </a:r>
          </a:p>
          <a:p>
            <a:pPr>
              <a:buNone/>
            </a:pPr>
            <a:r>
              <a:rPr lang="en-US" altLang="zh-TW" smtClean="0"/>
              <a:t>End </a:t>
            </a:r>
            <a:r>
              <a:rPr lang="en-US" altLang="zh-TW" dirty="0"/>
              <a:t>Sub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佈景主題1">
  <a:themeElements>
    <a:clrScheme name="自訂 7">
      <a:dk1>
        <a:sysClr val="windowText" lastClr="000000"/>
      </a:dk1>
      <a:lt1>
        <a:srgbClr val="EDEDED"/>
      </a:lt1>
      <a:dk2>
        <a:srgbClr val="1F497D"/>
      </a:dk2>
      <a:lt2>
        <a:srgbClr val="EEECE1"/>
      </a:lt2>
      <a:accent1>
        <a:srgbClr val="D07C00"/>
      </a:accent1>
      <a:accent2>
        <a:srgbClr val="FBD5B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訂 1">
      <a:majorFont>
        <a:latin typeface="Arial"/>
        <a:ea typeface="微軟正黑體"/>
        <a:cs typeface=""/>
      </a:majorFont>
      <a:minorFont>
        <a:latin typeface="Arial"/>
        <a:ea typeface="微軟正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佈景主題1" id="{4BFF821C-A14A-4885-9147-0654F9098E92}" vid="{DF8CA46D-586E-443F-A61B-3E42BD00B2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04_刪除不需要資料固定</Template>
  <TotalTime>619</TotalTime>
  <Words>1225</Words>
  <Application>Microsoft Office PowerPoint</Application>
  <PresentationFormat>如螢幕大小 (16:9)</PresentationFormat>
  <Paragraphs>235</Paragraphs>
  <Slides>28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3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28</vt:i4>
      </vt:variant>
    </vt:vector>
  </HeadingPairs>
  <TitlesOfParts>
    <vt:vector size="32" baseType="lpstr">
      <vt:lpstr>微軟正黑體</vt:lpstr>
      <vt:lpstr>Arial</vt:lpstr>
      <vt:lpstr>Wingdings</vt:lpstr>
      <vt:lpstr>佈景主題1</vt:lpstr>
      <vt:lpstr>資料分離術</vt:lpstr>
      <vt:lpstr>步驟</vt:lpstr>
      <vt:lpstr>取得分類主題的資料</vt:lpstr>
      <vt:lpstr>取得分類主題的資料</vt:lpstr>
      <vt:lpstr>步驟</vt:lpstr>
      <vt:lpstr>語法</vt:lpstr>
      <vt:lpstr>依分類主題建立工作表</vt:lpstr>
      <vt:lpstr>步驟</vt:lpstr>
      <vt:lpstr>依分類主題建立工作表</vt:lpstr>
      <vt:lpstr>依分類主題建立工作表</vt:lpstr>
      <vt:lpstr>加上迴圈</vt:lpstr>
      <vt:lpstr>語法</vt:lpstr>
      <vt:lpstr>加上迴圈</vt:lpstr>
      <vt:lpstr>移除分類主題的資料</vt:lpstr>
      <vt:lpstr>步驟</vt:lpstr>
      <vt:lpstr>語法</vt:lpstr>
      <vt:lpstr>合併巨集語法</vt:lpstr>
      <vt:lpstr>語法</vt:lpstr>
      <vt:lpstr>修改為可以自由選擇欄位</vt:lpstr>
      <vt:lpstr>語法</vt:lpstr>
      <vt:lpstr>利用篩選取得分類資料</vt:lpstr>
      <vt:lpstr>步驟</vt:lpstr>
      <vt:lpstr>語法</vt:lpstr>
      <vt:lpstr>自動完成資料移動</vt:lpstr>
      <vt:lpstr>修改成依工件表名稱的語法</vt:lpstr>
      <vt:lpstr>修改資料範圍</vt:lpstr>
      <vt:lpstr>語法</vt:lpstr>
      <vt:lpstr>語法二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資料分離術</dc:title>
  <dc:creator>sueleo</dc:creator>
  <cp:lastModifiedBy>蘇世榮</cp:lastModifiedBy>
  <cp:revision>33</cp:revision>
  <dcterms:created xsi:type="dcterms:W3CDTF">2019-07-10T05:13:04Z</dcterms:created>
  <dcterms:modified xsi:type="dcterms:W3CDTF">2022-03-21T06:48:28Z</dcterms:modified>
</cp:coreProperties>
</file>